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725" r:id="rId2"/>
    <p:sldId id="263" r:id="rId3"/>
    <p:sldId id="716" r:id="rId4"/>
    <p:sldId id="715" r:id="rId5"/>
    <p:sldId id="726" r:id="rId6"/>
    <p:sldId id="664" r:id="rId7"/>
    <p:sldId id="670" r:id="rId8"/>
    <p:sldId id="676" r:id="rId9"/>
    <p:sldId id="727" r:id="rId10"/>
    <p:sldId id="685" r:id="rId11"/>
    <p:sldId id="272" r:id="rId12"/>
    <p:sldId id="722" r:id="rId13"/>
    <p:sldId id="729" r:id="rId14"/>
    <p:sldId id="660" r:id="rId15"/>
  </p:sldIdLst>
  <p:sldSz cx="24384000" cy="13716000"/>
  <p:notesSz cx="7099300" cy="93853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1pPr>
    <a:lvl2pPr marL="0" marR="0" indent="2286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2pPr>
    <a:lvl3pPr marL="0" marR="0" indent="4572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3pPr>
    <a:lvl4pPr marL="0" marR="0" indent="6858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4pPr>
    <a:lvl5pPr marL="0" marR="0" indent="9144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5pPr>
    <a:lvl6pPr marL="0" marR="0" indent="11430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6pPr>
    <a:lvl7pPr marL="0" marR="0" indent="13716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7pPr>
    <a:lvl8pPr marL="0" marR="0" indent="16002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8pPr>
    <a:lvl9pPr marL="0" marR="0" indent="1828800" algn="l" defTabSz="825500" rtl="0" fontAlgn="auto" latinLnBrk="0" hangingPunct="0">
      <a:lnSpc>
        <a:spcPct val="15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53" normalizeH="0" baseline="0">
        <a:ln>
          <a:noFill/>
        </a:ln>
        <a:solidFill>
          <a:srgbClr val="454546"/>
        </a:solidFill>
        <a:effectLst/>
        <a:uFillTx/>
        <a:latin typeface="Raleway"/>
        <a:ea typeface="Raleway"/>
        <a:cs typeface="Raleway"/>
        <a:sym typeface="Raleway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51B3B08-0120-CBE2-BEE6-4B997D9FAD32}" name="Cristiane Rosul" initials="CR" userId="S::CrisRosul@alyath.com::216f51c0-30fb-4e69-9ea3-3f51c00a428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9D9D"/>
    <a:srgbClr val="FFFFFF"/>
    <a:srgbClr val="002060"/>
    <a:srgbClr val="5E5E5E"/>
    <a:srgbClr val="D5D5D5"/>
    <a:srgbClr val="454546"/>
    <a:srgbClr val="FF9900"/>
    <a:srgbClr val="EAEAEA"/>
    <a:srgbClr val="E6E6E6"/>
    <a:srgbClr val="002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1" autoAdjust="0"/>
    <p:restoredTop sz="95499" autoAdjust="0"/>
  </p:normalViewPr>
  <p:slideViewPr>
    <p:cSldViewPr snapToGrid="0" snapToObjects="1">
      <p:cViewPr varScale="1">
        <p:scale>
          <a:sx n="77" d="100"/>
          <a:sy n="77" d="100"/>
        </p:scale>
        <p:origin x="90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e Rosul" userId="216f51c0-30fb-4e69-9ea3-3f51c00a428e" providerId="ADAL" clId="{FB90DE8D-69F9-40A3-A657-454C51AD9B83}"/>
    <pc:docChg chg="delSld">
      <pc:chgData name="Cristiane Rosul" userId="216f51c0-30fb-4e69-9ea3-3f51c00a428e" providerId="ADAL" clId="{FB90DE8D-69F9-40A3-A657-454C51AD9B83}" dt="2023-01-18T18:52:52.076" v="0" actId="47"/>
      <pc:docMkLst>
        <pc:docMk/>
      </pc:docMkLst>
      <pc:sldChg chg="del">
        <pc:chgData name="Cristiane Rosul" userId="216f51c0-30fb-4e69-9ea3-3f51c00a428e" providerId="ADAL" clId="{FB90DE8D-69F9-40A3-A657-454C51AD9B83}" dt="2023-01-18T18:52:52.076" v="0" actId="47"/>
        <pc:sldMkLst>
          <pc:docMk/>
          <pc:sldMk cId="403887292" sldId="72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" name="Shape 1727"/>
          <p:cNvSpPr>
            <a:spLocks noGrp="1" noRot="1" noChangeAspect="1"/>
          </p:cNvSpPr>
          <p:nvPr>
            <p:ph type="sldImg"/>
          </p:nvPr>
        </p:nvSpPr>
        <p:spPr>
          <a:xfrm>
            <a:off x="422275" y="703263"/>
            <a:ext cx="6254750" cy="3519487"/>
          </a:xfrm>
          <a:prstGeom prst="rect">
            <a:avLst/>
          </a:prstGeom>
        </p:spPr>
        <p:txBody>
          <a:bodyPr lIns="94192" tIns="47096" rIns="94192" bIns="47096"/>
          <a:lstStyle/>
          <a:p>
            <a:endParaRPr/>
          </a:p>
        </p:txBody>
      </p:sp>
      <p:sp>
        <p:nvSpPr>
          <p:cNvPr id="1728" name="Shape 1728"/>
          <p:cNvSpPr>
            <a:spLocks noGrp="1"/>
          </p:cNvSpPr>
          <p:nvPr>
            <p:ph type="body" sz="quarter" idx="1"/>
          </p:nvPr>
        </p:nvSpPr>
        <p:spPr>
          <a:xfrm>
            <a:off x="946574" y="4458018"/>
            <a:ext cx="5206153" cy="4223385"/>
          </a:xfrm>
          <a:prstGeom prst="rect">
            <a:avLst/>
          </a:prstGeom>
        </p:spPr>
        <p:txBody>
          <a:bodyPr lIns="94192" tIns="47096" rIns="94192" bIns="47096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47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703263"/>
            <a:ext cx="6257925" cy="3519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8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95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821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703263"/>
            <a:ext cx="6257925" cy="3519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4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>
            <a:spLocks noGrp="1"/>
          </p:cNvSpPr>
          <p:nvPr>
            <p:ph type="body" idx="21"/>
          </p:nvPr>
        </p:nvSpPr>
        <p:spPr>
          <a:xfrm>
            <a:off x="0" y="-1"/>
            <a:ext cx="24384001" cy="13716001"/>
          </a:xfrm>
          <a:prstGeom prst="rect">
            <a:avLst/>
          </a:prstGeom>
          <a:solidFill>
            <a:schemeClr val="accent1"/>
          </a:solidFill>
        </p:spPr>
        <p:txBody>
          <a:bodyPr lIns="38100" tIns="38100" rIns="38100" bIns="38100"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Insert Picture Here 2018 Darker.png"/>
          <p:cNvSpPr>
            <a:spLocks noGrp="1"/>
          </p:cNvSpPr>
          <p:nvPr>
            <p:ph type="pic" idx="21"/>
          </p:nvPr>
        </p:nvSpPr>
        <p:spPr>
          <a:xfrm>
            <a:off x="-1" y="-10"/>
            <a:ext cx="24384001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9" name="Rounded Rectangle"/>
          <p:cNvSpPr>
            <a:spLocks noGrp="1"/>
          </p:cNvSpPr>
          <p:nvPr>
            <p:ph type="body" sz="quarter" idx="22"/>
          </p:nvPr>
        </p:nvSpPr>
        <p:spPr>
          <a:xfrm>
            <a:off x="6096000" y="4572000"/>
            <a:ext cx="12192000" cy="457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38100" tIns="38100" rIns="38100" bIns="38100"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Insert Picture Here 2018 Darker.png"/>
          <p:cNvSpPr>
            <a:spLocks noGrp="1"/>
          </p:cNvSpPr>
          <p:nvPr>
            <p:ph type="pic" idx="21"/>
          </p:nvPr>
        </p:nvSpPr>
        <p:spPr>
          <a:xfrm>
            <a:off x="-1" y="-10"/>
            <a:ext cx="24384001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6" name="Rectangle"/>
          <p:cNvSpPr>
            <a:spLocks noGrp="1"/>
          </p:cNvSpPr>
          <p:nvPr>
            <p:ph type="body" sz="half" idx="22"/>
          </p:nvPr>
        </p:nvSpPr>
        <p:spPr>
          <a:xfrm>
            <a:off x="8128000" y="0"/>
            <a:ext cx="8128000" cy="13716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</a:gradFill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>
                    <a:alpha val="0"/>
                  </a:srgb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7" name="Rectangle"/>
          <p:cNvSpPr>
            <a:spLocks noGrp="1"/>
          </p:cNvSpPr>
          <p:nvPr>
            <p:ph type="body" sz="half" idx="23"/>
          </p:nvPr>
        </p:nvSpPr>
        <p:spPr>
          <a:xfrm>
            <a:off x="16256000" y="-1"/>
            <a:ext cx="8128000" cy="13716001"/>
          </a:xfrm>
          <a:prstGeom prst="rect">
            <a:avLst/>
          </a:prstGeom>
          <a:solidFill>
            <a:srgbClr val="FFFFFF"/>
          </a:solidFill>
        </p:spPr>
        <p:txBody>
          <a:bodyPr lIns="38100" tIns="38100" rIns="38100" bIns="38100"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Rounded Rectangle"/>
          <p:cNvSpPr>
            <a:spLocks noGrp="1"/>
          </p:cNvSpPr>
          <p:nvPr>
            <p:ph type="body" sz="half" idx="21"/>
          </p:nvPr>
        </p:nvSpPr>
        <p:spPr>
          <a:xfrm>
            <a:off x="12192000" y="1270000"/>
            <a:ext cx="10922000" cy="11176000"/>
          </a:xfrm>
          <a:prstGeom prst="roundRect">
            <a:avLst>
              <a:gd name="adj" fmla="val 11654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37" name="Insert Picture Here 2018 Darker.png"/>
          <p:cNvSpPr>
            <a:spLocks noGrp="1"/>
          </p:cNvSpPr>
          <p:nvPr>
            <p:ph type="pic" idx="22"/>
          </p:nvPr>
        </p:nvSpPr>
        <p:spPr>
          <a:xfrm>
            <a:off x="2540000" y="1428750"/>
            <a:ext cx="19304000" cy="10858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"/>
          <p:cNvSpPr>
            <a:spLocks noGrp="1"/>
          </p:cNvSpPr>
          <p:nvPr>
            <p:ph type="body" idx="21"/>
          </p:nvPr>
        </p:nvSpPr>
        <p:spPr>
          <a:xfrm>
            <a:off x="0" y="6858000"/>
            <a:ext cx="24384001" cy="6858000"/>
          </a:xfrm>
          <a:prstGeom prst="rect">
            <a:avLst/>
          </a:prstGeom>
          <a:solidFill>
            <a:srgbClr val="EBEBEB"/>
          </a:solidFill>
        </p:spPr>
        <p:txBody>
          <a:bodyPr lIns="38100" tIns="38100" rIns="38100" bIns="38100" anchor="ctr">
            <a:noAutofit/>
          </a:bodyPr>
          <a:lstStyle/>
          <a:p>
            <a:pPr algn="ctr">
              <a:lnSpc>
                <a:spcPct val="100000"/>
              </a:lnSpc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37" name="Insert Picture Here 2018.png"/>
          <p:cNvSpPr>
            <a:spLocks noGrp="1"/>
          </p:cNvSpPr>
          <p:nvPr>
            <p:ph type="pic" sz="quarter" idx="22"/>
          </p:nvPr>
        </p:nvSpPr>
        <p:spPr>
          <a:xfrm>
            <a:off x="9017000" y="5072062"/>
            <a:ext cx="6350000" cy="35718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8" name="Insert Picture Here 2018 Darker.png"/>
          <p:cNvSpPr>
            <a:spLocks noGrp="1"/>
          </p:cNvSpPr>
          <p:nvPr>
            <p:ph type="pic" sz="quarter" idx="23"/>
          </p:nvPr>
        </p:nvSpPr>
        <p:spPr>
          <a:xfrm>
            <a:off x="16764000" y="5072062"/>
            <a:ext cx="6350000" cy="35718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9" name="Insert Picture Here 2018 Darker.png"/>
          <p:cNvSpPr>
            <a:spLocks noGrp="1"/>
          </p:cNvSpPr>
          <p:nvPr>
            <p:ph type="pic" sz="quarter" idx="24"/>
          </p:nvPr>
        </p:nvSpPr>
        <p:spPr>
          <a:xfrm>
            <a:off x="1270000" y="5072062"/>
            <a:ext cx="6350000" cy="35718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857590" y="4988207"/>
            <a:ext cx="20828001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161500" y="12560300"/>
            <a:ext cx="1270000" cy="406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90000"/>
              </a:lnSpc>
              <a:defRPr sz="2000" spc="0">
                <a:solidFill>
                  <a:srgbClr val="929292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9" r:id="rId4"/>
    <p:sldLayoutId id="2147483710" r:id="rId5"/>
    <p:sldLayoutId id="2147483754" r:id="rId6"/>
  </p:sldLayoutIdLst>
  <p:transition spd="med"/>
  <p:txStyles>
    <p:titleStyle>
      <a:lvl1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1pPr>
      <a:lvl2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2pPr>
      <a:lvl3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3pPr>
      <a:lvl4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4pPr>
      <a:lvl5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5pPr>
      <a:lvl6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6pPr>
      <a:lvl7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7pPr>
      <a:lvl8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8pPr>
      <a:lvl9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9pPr>
    </p:titleStyle>
    <p:bodyStyle>
      <a:lvl1pPr marL="0" marR="0" indent="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1pPr>
      <a:lvl2pPr marL="0" marR="0" indent="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2pPr>
      <a:lvl3pPr marL="0" marR="0" indent="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3pPr>
      <a:lvl4pPr marL="0" marR="0" indent="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4pPr>
      <a:lvl5pPr marL="0" marR="0" indent="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5pPr>
      <a:lvl6pPr marL="0" marR="0" indent="35560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6pPr>
      <a:lvl7pPr marL="0" marR="0" indent="71120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7pPr>
      <a:lvl8pPr marL="0" marR="0" indent="106680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8pPr>
      <a:lvl9pPr marL="0" marR="0" indent="1422400" algn="l" defTabSz="8255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all" spc="125" baseline="0">
          <a:solidFill>
            <a:srgbClr val="454546"/>
          </a:solidFill>
          <a:uFillTx/>
          <a:latin typeface="+mn-lt"/>
          <a:ea typeface="+mn-ea"/>
          <a:cs typeface="+mn-cs"/>
          <a:sym typeface="Montserrat Bold"/>
        </a:defRPr>
      </a:lvl9pPr>
    </p:bodyStyle>
    <p:otherStyle>
      <a:lvl1pPr marL="0" marR="0" indent="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1pPr>
      <a:lvl2pPr marL="0" marR="0" indent="2286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2pPr>
      <a:lvl3pPr marL="0" marR="0" indent="4572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3pPr>
      <a:lvl4pPr marL="0" marR="0" indent="6858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4pPr>
      <a:lvl5pPr marL="0" marR="0" indent="9144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5pPr>
      <a:lvl6pPr marL="0" marR="0" indent="11430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6pPr>
      <a:lvl7pPr marL="0" marR="0" indent="13716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7pPr>
      <a:lvl8pPr marL="0" marR="0" indent="16002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8pPr>
      <a:lvl9pPr marL="0" marR="0" indent="1828800" algn="r" defTabSz="8255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Montserrat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alyath.com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6E8FC4-F037-540E-FD2E-8FF805EE2FCE}"/>
              </a:ext>
            </a:extLst>
          </p:cNvPr>
          <p:cNvSpPr txBox="1"/>
          <p:nvPr/>
        </p:nvSpPr>
        <p:spPr>
          <a:xfrm>
            <a:off x="5469776" y="3763601"/>
            <a:ext cx="12036828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sng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PAGE  1</a:t>
            </a:r>
          </a:p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0994570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CB438790-1D80-6EDA-EFA2-2B0855CFBC6E}"/>
              </a:ext>
            </a:extLst>
          </p:cNvPr>
          <p:cNvGrpSpPr/>
          <p:nvPr/>
        </p:nvGrpSpPr>
        <p:grpSpPr>
          <a:xfrm>
            <a:off x="9800226" y="9852084"/>
            <a:ext cx="13667232" cy="2026196"/>
            <a:chOff x="9800226" y="9852084"/>
            <a:chExt cx="13667232" cy="2026196"/>
          </a:xfrm>
        </p:grpSpPr>
        <p:sp>
          <p:nvSpPr>
            <p:cNvPr id="7812" name="Rectangle: Top Corners Rounded 7811">
              <a:extLst>
                <a:ext uri="{FF2B5EF4-FFF2-40B4-BE49-F238E27FC236}">
                  <a16:creationId xmlns:a16="http://schemas.microsoft.com/office/drawing/2014/main" id="{5BE2EA7B-69FF-4D8E-EAC0-A4ABB578882E}"/>
                </a:ext>
              </a:extLst>
            </p:cNvPr>
            <p:cNvSpPr/>
            <p:nvPr/>
          </p:nvSpPr>
          <p:spPr>
            <a:xfrm rot="5400000">
              <a:off x="16657064" y="5067886"/>
              <a:ext cx="2026196" cy="11594592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13" name="Rectangle: Top Corners Rounded 7812">
              <a:extLst>
                <a:ext uri="{FF2B5EF4-FFF2-40B4-BE49-F238E27FC236}">
                  <a16:creationId xmlns:a16="http://schemas.microsoft.com/office/drawing/2014/main" id="{408E2B98-DC2E-9384-EB21-FB0A07559D76}"/>
                </a:ext>
              </a:extLst>
            </p:cNvPr>
            <p:cNvSpPr/>
            <p:nvPr/>
          </p:nvSpPr>
          <p:spPr>
            <a:xfrm rot="5400000" flipV="1">
              <a:off x="9823448" y="9828862"/>
              <a:ext cx="2026196" cy="2072640"/>
            </a:xfrm>
            <a:prstGeom prst="round2Same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14" name="TextBox 7813">
              <a:extLst>
                <a:ext uri="{FF2B5EF4-FFF2-40B4-BE49-F238E27FC236}">
                  <a16:creationId xmlns:a16="http://schemas.microsoft.com/office/drawing/2014/main" id="{8CB19509-4258-7B50-D3F7-7F7B49242D39}"/>
                </a:ext>
              </a:extLst>
            </p:cNvPr>
            <p:cNvSpPr txBox="1"/>
            <p:nvPr/>
          </p:nvSpPr>
          <p:spPr>
            <a:xfrm>
              <a:off x="9953759" y="9954784"/>
              <a:ext cx="1919107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PRIVATE</a:t>
              </a:r>
              <a:endParaRPr lang="en-US" sz="1200" dirty="0">
                <a:solidFill>
                  <a:schemeClr val="bg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7820" name="Rectangle 7819">
              <a:extLst>
                <a:ext uri="{FF2B5EF4-FFF2-40B4-BE49-F238E27FC236}">
                  <a16:creationId xmlns:a16="http://schemas.microsoft.com/office/drawing/2014/main" id="{99642470-D96F-FDF6-58B0-B055DD34AC38}"/>
                </a:ext>
              </a:extLst>
            </p:cNvPr>
            <p:cNvSpPr/>
            <p:nvPr/>
          </p:nvSpPr>
          <p:spPr>
            <a:xfrm>
              <a:off x="11863518" y="9852084"/>
              <a:ext cx="2209928" cy="202619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21" name="TextBox 7820">
              <a:extLst>
                <a:ext uri="{FF2B5EF4-FFF2-40B4-BE49-F238E27FC236}">
                  <a16:creationId xmlns:a16="http://schemas.microsoft.com/office/drawing/2014/main" id="{2693119C-0B14-D904-5503-0FEF84E520DB}"/>
                </a:ext>
              </a:extLst>
            </p:cNvPr>
            <p:cNvSpPr txBox="1"/>
            <p:nvPr/>
          </p:nvSpPr>
          <p:spPr>
            <a:xfrm>
              <a:off x="11924065" y="9949713"/>
              <a:ext cx="1919107" cy="769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Enterprise Businesses</a:t>
              </a:r>
            </a:p>
          </p:txBody>
        </p:sp>
        <p:sp>
          <p:nvSpPr>
            <p:cNvPr id="7835" name="Freeform 173">
              <a:extLst>
                <a:ext uri="{FF2B5EF4-FFF2-40B4-BE49-F238E27FC236}">
                  <a16:creationId xmlns:a16="http://schemas.microsoft.com/office/drawing/2014/main" id="{C7F00BFE-114C-A7F1-580C-B2704D6A6C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886" y="11004116"/>
              <a:ext cx="483146" cy="633634"/>
            </a:xfrm>
            <a:custGeom>
              <a:avLst/>
              <a:gdLst>
                <a:gd name="T0" fmla="*/ 70 w 122"/>
                <a:gd name="T1" fmla="*/ 64 h 160"/>
                <a:gd name="T2" fmla="*/ 72 w 122"/>
                <a:gd name="T3" fmla="*/ 0 h 160"/>
                <a:gd name="T4" fmla="*/ 0 w 122"/>
                <a:gd name="T5" fmla="*/ 152 h 160"/>
                <a:gd name="T6" fmla="*/ 31 w 122"/>
                <a:gd name="T7" fmla="*/ 113 h 160"/>
                <a:gd name="T8" fmla="*/ 56 w 122"/>
                <a:gd name="T9" fmla="*/ 65 h 160"/>
                <a:gd name="T10" fmla="*/ 56 w 122"/>
                <a:gd name="T11" fmla="*/ 15 h 160"/>
                <a:gd name="T12" fmla="*/ 56 w 122"/>
                <a:gd name="T13" fmla="*/ 36 h 160"/>
                <a:gd name="T14" fmla="*/ 23 w 122"/>
                <a:gd name="T15" fmla="*/ 135 h 160"/>
                <a:gd name="T16" fmla="*/ 23 w 122"/>
                <a:gd name="T17" fmla="*/ 114 h 160"/>
                <a:gd name="T18" fmla="*/ 23 w 122"/>
                <a:gd name="T19" fmla="*/ 104 h 160"/>
                <a:gd name="T20" fmla="*/ 23 w 122"/>
                <a:gd name="T21" fmla="*/ 83 h 160"/>
                <a:gd name="T22" fmla="*/ 23 w 122"/>
                <a:gd name="T23" fmla="*/ 70 h 160"/>
                <a:gd name="T24" fmla="*/ 23 w 122"/>
                <a:gd name="T25" fmla="*/ 47 h 160"/>
                <a:gd name="T26" fmla="*/ 23 w 122"/>
                <a:gd name="T27" fmla="*/ 36 h 160"/>
                <a:gd name="T28" fmla="*/ 23 w 122"/>
                <a:gd name="T29" fmla="*/ 15 h 160"/>
                <a:gd name="T30" fmla="*/ 47 w 122"/>
                <a:gd name="T31" fmla="*/ 104 h 160"/>
                <a:gd name="T32" fmla="*/ 47 w 122"/>
                <a:gd name="T33" fmla="*/ 83 h 160"/>
                <a:gd name="T34" fmla="*/ 47 w 122"/>
                <a:gd name="T35" fmla="*/ 70 h 160"/>
                <a:gd name="T36" fmla="*/ 47 w 122"/>
                <a:gd name="T37" fmla="*/ 47 h 160"/>
                <a:gd name="T38" fmla="*/ 47 w 122"/>
                <a:gd name="T39" fmla="*/ 36 h 160"/>
                <a:gd name="T40" fmla="*/ 47 w 122"/>
                <a:gd name="T41" fmla="*/ 15 h 160"/>
                <a:gd name="T42" fmla="*/ 116 w 122"/>
                <a:gd name="T43" fmla="*/ 71 h 160"/>
                <a:gd name="T44" fmla="*/ 55 w 122"/>
                <a:gd name="T45" fmla="*/ 156 h 160"/>
                <a:gd name="T46" fmla="*/ 80 w 122"/>
                <a:gd name="T47" fmla="*/ 134 h 160"/>
                <a:gd name="T48" fmla="*/ 116 w 122"/>
                <a:gd name="T49" fmla="*/ 160 h 160"/>
                <a:gd name="T50" fmla="*/ 116 w 122"/>
                <a:gd name="T51" fmla="*/ 71 h 160"/>
                <a:gd name="T52" fmla="*/ 64 w 122"/>
                <a:gd name="T53" fmla="*/ 134 h 160"/>
                <a:gd name="T54" fmla="*/ 75 w 122"/>
                <a:gd name="T55" fmla="*/ 146 h 160"/>
                <a:gd name="T56" fmla="*/ 64 w 122"/>
                <a:gd name="T57" fmla="*/ 117 h 160"/>
                <a:gd name="T58" fmla="*/ 75 w 122"/>
                <a:gd name="T59" fmla="*/ 128 h 160"/>
                <a:gd name="T60" fmla="*/ 64 w 122"/>
                <a:gd name="T61" fmla="*/ 97 h 160"/>
                <a:gd name="T62" fmla="*/ 75 w 122"/>
                <a:gd name="T63" fmla="*/ 109 h 160"/>
                <a:gd name="T64" fmla="*/ 64 w 122"/>
                <a:gd name="T65" fmla="*/ 79 h 160"/>
                <a:gd name="T66" fmla="*/ 75 w 122"/>
                <a:gd name="T67" fmla="*/ 91 h 160"/>
                <a:gd name="T68" fmla="*/ 83 w 122"/>
                <a:gd name="T69" fmla="*/ 117 h 160"/>
                <a:gd name="T70" fmla="*/ 95 w 122"/>
                <a:gd name="T71" fmla="*/ 128 h 160"/>
                <a:gd name="T72" fmla="*/ 83 w 122"/>
                <a:gd name="T73" fmla="*/ 97 h 160"/>
                <a:gd name="T74" fmla="*/ 95 w 122"/>
                <a:gd name="T75" fmla="*/ 109 h 160"/>
                <a:gd name="T76" fmla="*/ 83 w 122"/>
                <a:gd name="T77" fmla="*/ 79 h 160"/>
                <a:gd name="T78" fmla="*/ 95 w 122"/>
                <a:gd name="T79" fmla="*/ 91 h 160"/>
                <a:gd name="T80" fmla="*/ 102 w 122"/>
                <a:gd name="T81" fmla="*/ 134 h 160"/>
                <a:gd name="T82" fmla="*/ 114 w 122"/>
                <a:gd name="T83" fmla="*/ 146 h 160"/>
                <a:gd name="T84" fmla="*/ 102 w 122"/>
                <a:gd name="T85" fmla="*/ 117 h 160"/>
                <a:gd name="T86" fmla="*/ 114 w 122"/>
                <a:gd name="T87" fmla="*/ 128 h 160"/>
                <a:gd name="T88" fmla="*/ 102 w 122"/>
                <a:gd name="T89" fmla="*/ 97 h 160"/>
                <a:gd name="T90" fmla="*/ 114 w 122"/>
                <a:gd name="T91" fmla="*/ 109 h 160"/>
                <a:gd name="T92" fmla="*/ 102 w 122"/>
                <a:gd name="T93" fmla="*/ 79 h 160"/>
                <a:gd name="T94" fmla="*/ 114 w 122"/>
                <a:gd name="T95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2" h="160">
                  <a:moveTo>
                    <a:pt x="56" y="47"/>
                  </a:moveTo>
                  <a:cubicBezTo>
                    <a:pt x="70" y="47"/>
                    <a:pt x="70" y="47"/>
                    <a:pt x="70" y="47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4"/>
                    <a:pt x="76" y="0"/>
                    <a:pt x="7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60"/>
                    <a:pt x="6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13"/>
                    <a:pt x="31" y="113"/>
                    <a:pt x="31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1"/>
                    <a:pt x="51" y="66"/>
                    <a:pt x="56" y="6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lose/>
                  <a:moveTo>
                    <a:pt x="56" y="15"/>
                  </a:moveTo>
                  <a:cubicBezTo>
                    <a:pt x="70" y="15"/>
                    <a:pt x="70" y="15"/>
                    <a:pt x="70" y="15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lose/>
                  <a:moveTo>
                    <a:pt x="23" y="135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lose/>
                  <a:moveTo>
                    <a:pt x="23" y="104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lose/>
                  <a:moveTo>
                    <a:pt x="23" y="70"/>
                  </a:moveTo>
                  <a:cubicBezTo>
                    <a:pt x="9" y="70"/>
                    <a:pt x="9" y="70"/>
                    <a:pt x="9" y="7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3" y="70"/>
                    <a:pt x="23" y="70"/>
                  </a:cubicBezTo>
                  <a:close/>
                  <a:moveTo>
                    <a:pt x="23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47" y="104"/>
                  </a:moveTo>
                  <a:cubicBezTo>
                    <a:pt x="33" y="104"/>
                    <a:pt x="33" y="104"/>
                    <a:pt x="33" y="10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7" y="104"/>
                    <a:pt x="47" y="104"/>
                    <a:pt x="47" y="104"/>
                  </a:cubicBezTo>
                  <a:close/>
                  <a:moveTo>
                    <a:pt x="47" y="70"/>
                  </a:moveTo>
                  <a:cubicBezTo>
                    <a:pt x="33" y="70"/>
                    <a:pt x="33" y="70"/>
                    <a:pt x="33" y="7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lose/>
                  <a:moveTo>
                    <a:pt x="47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lose/>
                  <a:moveTo>
                    <a:pt x="116" y="71"/>
                  </a:moveTo>
                  <a:cubicBezTo>
                    <a:pt x="61" y="71"/>
                    <a:pt x="61" y="71"/>
                    <a:pt x="61" y="71"/>
                  </a:cubicBezTo>
                  <a:cubicBezTo>
                    <a:pt x="58" y="71"/>
                    <a:pt x="55" y="73"/>
                    <a:pt x="55" y="75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5" y="158"/>
                    <a:pt x="58" y="160"/>
                    <a:pt x="61" y="160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20" y="160"/>
                    <a:pt x="122" y="158"/>
                    <a:pt x="122" y="156"/>
                  </a:cubicBezTo>
                  <a:cubicBezTo>
                    <a:pt x="122" y="75"/>
                    <a:pt x="122" y="75"/>
                    <a:pt x="122" y="75"/>
                  </a:cubicBezTo>
                  <a:cubicBezTo>
                    <a:pt x="122" y="73"/>
                    <a:pt x="120" y="71"/>
                    <a:pt x="116" y="71"/>
                  </a:cubicBezTo>
                  <a:close/>
                  <a:moveTo>
                    <a:pt x="7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75" y="146"/>
                    <a:pt x="75" y="146"/>
                    <a:pt x="75" y="146"/>
                  </a:cubicBezTo>
                  <a:cubicBezTo>
                    <a:pt x="75" y="146"/>
                    <a:pt x="75" y="146"/>
                    <a:pt x="75" y="146"/>
                  </a:cubicBezTo>
                  <a:close/>
                  <a:moveTo>
                    <a:pt x="75" y="128"/>
                  </a:moveTo>
                  <a:cubicBezTo>
                    <a:pt x="64" y="128"/>
                    <a:pt x="64" y="128"/>
                    <a:pt x="64" y="12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8"/>
                    <a:pt x="75" y="128"/>
                    <a:pt x="75" y="128"/>
                  </a:cubicBezTo>
                  <a:close/>
                  <a:moveTo>
                    <a:pt x="75" y="109"/>
                  </a:moveTo>
                  <a:cubicBezTo>
                    <a:pt x="64" y="109"/>
                    <a:pt x="64" y="109"/>
                    <a:pt x="64" y="109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09"/>
                    <a:pt x="75" y="109"/>
                    <a:pt x="75" y="109"/>
                  </a:cubicBezTo>
                  <a:close/>
                  <a:moveTo>
                    <a:pt x="75" y="91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lose/>
                  <a:moveTo>
                    <a:pt x="95" y="128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lose/>
                  <a:moveTo>
                    <a:pt x="95" y="109"/>
                  </a:moveTo>
                  <a:cubicBezTo>
                    <a:pt x="83" y="109"/>
                    <a:pt x="83" y="109"/>
                    <a:pt x="83" y="109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lose/>
                  <a:moveTo>
                    <a:pt x="95" y="91"/>
                  </a:moveTo>
                  <a:cubicBezTo>
                    <a:pt x="83" y="91"/>
                    <a:pt x="83" y="91"/>
                    <a:pt x="83" y="9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5" y="91"/>
                    <a:pt x="95" y="91"/>
                    <a:pt x="95" y="91"/>
                  </a:cubicBezTo>
                  <a:close/>
                  <a:moveTo>
                    <a:pt x="114" y="146"/>
                  </a:moveTo>
                  <a:cubicBezTo>
                    <a:pt x="102" y="146"/>
                    <a:pt x="102" y="146"/>
                    <a:pt x="102" y="146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4" y="146"/>
                    <a:pt x="114" y="146"/>
                    <a:pt x="114" y="146"/>
                  </a:cubicBezTo>
                  <a:close/>
                  <a:moveTo>
                    <a:pt x="114" y="128"/>
                  </a:moveTo>
                  <a:cubicBezTo>
                    <a:pt x="102" y="128"/>
                    <a:pt x="102" y="128"/>
                    <a:pt x="102" y="128"/>
                  </a:cubicBezTo>
                  <a:cubicBezTo>
                    <a:pt x="102" y="117"/>
                    <a:pt x="102" y="117"/>
                    <a:pt x="102" y="117"/>
                  </a:cubicBezTo>
                  <a:cubicBezTo>
                    <a:pt x="114" y="117"/>
                    <a:pt x="114" y="117"/>
                    <a:pt x="114" y="117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lose/>
                  <a:moveTo>
                    <a:pt x="114" y="109"/>
                  </a:moveTo>
                  <a:cubicBezTo>
                    <a:pt x="102" y="109"/>
                    <a:pt x="102" y="109"/>
                    <a:pt x="102" y="10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lose/>
                  <a:moveTo>
                    <a:pt x="114" y="91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14" y="79"/>
                    <a:pt x="114" y="79"/>
                    <a:pt x="114" y="79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91"/>
                    <a:pt x="114" y="91"/>
                    <a:pt x="114" y="91"/>
                  </a:cubicBezTo>
                  <a:close/>
                  <a:moveTo>
                    <a:pt x="114" y="91"/>
                  </a:moveTo>
                  <a:cubicBezTo>
                    <a:pt x="114" y="91"/>
                    <a:pt x="114" y="91"/>
                    <a:pt x="114" y="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39" name="TextBox 7838">
              <a:extLst>
                <a:ext uri="{FF2B5EF4-FFF2-40B4-BE49-F238E27FC236}">
                  <a16:creationId xmlns:a16="http://schemas.microsoft.com/office/drawing/2014/main" id="{29A46965-03A3-C47B-BC9F-82EBC7C3A8B9}"/>
                </a:ext>
              </a:extLst>
            </p:cNvPr>
            <p:cNvSpPr txBox="1"/>
            <p:nvPr/>
          </p:nvSpPr>
          <p:spPr>
            <a:xfrm>
              <a:off x="14525459" y="10130953"/>
              <a:ext cx="3621629" cy="1477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sz="220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Real Estate Investment Trust (REIT) </a:t>
              </a:r>
            </a:p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(Hotels, apartments, malls, etc.)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00DDB9-E051-E1B6-4791-55AC4D32D9F2}"/>
              </a:ext>
            </a:extLst>
          </p:cNvPr>
          <p:cNvGrpSpPr/>
          <p:nvPr/>
        </p:nvGrpSpPr>
        <p:grpSpPr>
          <a:xfrm>
            <a:off x="1204887" y="4812856"/>
            <a:ext cx="7893456" cy="6839301"/>
            <a:chOff x="8149579" y="4746808"/>
            <a:chExt cx="7893456" cy="683930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2F0CE0-1522-770E-8F99-E591D7D66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9579" y="4746808"/>
              <a:ext cx="7893456" cy="683930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31E463-A2D6-20CB-F524-0443D326DFD6}"/>
                </a:ext>
              </a:extLst>
            </p:cNvPr>
            <p:cNvSpPr/>
            <p:nvPr/>
          </p:nvSpPr>
          <p:spPr>
            <a:xfrm>
              <a:off x="14098772" y="5252483"/>
              <a:ext cx="1860698" cy="2466753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2" name="Rounded Rectangle">
            <a:extLst>
              <a:ext uri="{FF2B5EF4-FFF2-40B4-BE49-F238E27FC236}">
                <a16:creationId xmlns:a16="http://schemas.microsoft.com/office/drawing/2014/main" id="{80DC2954-E62E-7799-B76E-0188B71CD46D}"/>
              </a:ext>
            </a:extLst>
          </p:cNvPr>
          <p:cNvSpPr/>
          <p:nvPr/>
        </p:nvSpPr>
        <p:spPr>
          <a:xfrm>
            <a:off x="1059811" y="872644"/>
            <a:ext cx="1498600" cy="1498601"/>
          </a:xfrm>
          <a:prstGeom prst="roundRect">
            <a:avLst>
              <a:gd name="adj" fmla="val 22153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" name="Three photos showcase">
            <a:extLst>
              <a:ext uri="{FF2B5EF4-FFF2-40B4-BE49-F238E27FC236}">
                <a16:creationId xmlns:a16="http://schemas.microsoft.com/office/drawing/2014/main" id="{5F7BD706-CA40-014E-1833-18DF8D3A4389}"/>
              </a:ext>
            </a:extLst>
          </p:cNvPr>
          <p:cNvSpPr txBox="1"/>
          <p:nvPr/>
        </p:nvSpPr>
        <p:spPr>
          <a:xfrm>
            <a:off x="3307227" y="925229"/>
            <a:ext cx="1377542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lnSpc>
                <a:spcPct val="9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8000" dirty="0">
                <a:solidFill>
                  <a:schemeClr val="tx1"/>
                </a:solidFill>
                <a:latin typeface="Avenir Next LT Pro" panose="020B0504020202020204" pitchFamily="34" charset="0"/>
              </a:rPr>
              <a:t>The Solution</a:t>
            </a:r>
          </a:p>
        </p:txBody>
      </p:sp>
      <p:sp>
        <p:nvSpPr>
          <p:cNvPr id="17" name="Lorem ipsum dolor sit elit, consect loreretur adipiscing nisi aute. ipsum sit elit, Lorem ipsum dolor sit elit, Lorem ipsum dolor sit elit, consect loreretur adipiscing">
            <a:extLst>
              <a:ext uri="{FF2B5EF4-FFF2-40B4-BE49-F238E27FC236}">
                <a16:creationId xmlns:a16="http://schemas.microsoft.com/office/drawing/2014/main" id="{8501DCD3-E769-6165-DD36-E193B9606569}"/>
              </a:ext>
            </a:extLst>
          </p:cNvPr>
          <p:cNvSpPr txBox="1"/>
          <p:nvPr/>
        </p:nvSpPr>
        <p:spPr>
          <a:xfrm>
            <a:off x="3400284" y="2129891"/>
            <a:ext cx="20456412" cy="1164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32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End-to-End deployment and integration of EV charging Solution as a Service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32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Cities and enterprises outsource the EV infrastructure, billing and on-going maintenance</a:t>
            </a:r>
          </a:p>
        </p:txBody>
      </p:sp>
      <p:sp>
        <p:nvSpPr>
          <p:cNvPr id="9" name="Freeform 181">
            <a:extLst>
              <a:ext uri="{FF2B5EF4-FFF2-40B4-BE49-F238E27FC236}">
                <a16:creationId xmlns:a16="http://schemas.microsoft.com/office/drawing/2014/main" id="{9E52101B-FD8C-2AB8-1BDF-526B27756117}"/>
              </a:ext>
            </a:extLst>
          </p:cNvPr>
          <p:cNvSpPr>
            <a:spLocks noEditPoints="1"/>
          </p:cNvSpPr>
          <p:nvPr/>
        </p:nvSpPr>
        <p:spPr bwMode="auto">
          <a:xfrm>
            <a:off x="1412679" y="1230469"/>
            <a:ext cx="792864" cy="782950"/>
          </a:xfrm>
          <a:custGeom>
            <a:avLst/>
            <a:gdLst>
              <a:gd name="T0" fmla="*/ 81 w 160"/>
              <a:gd name="T1" fmla="*/ 43 h 158"/>
              <a:gd name="T2" fmla="*/ 54 w 160"/>
              <a:gd name="T3" fmla="*/ 106 h 158"/>
              <a:gd name="T4" fmla="*/ 64 w 160"/>
              <a:gd name="T5" fmla="*/ 131 h 158"/>
              <a:gd name="T6" fmla="*/ 98 w 160"/>
              <a:gd name="T7" fmla="*/ 127 h 158"/>
              <a:gd name="T8" fmla="*/ 118 w 160"/>
              <a:gd name="T9" fmla="*/ 76 h 158"/>
              <a:gd name="T10" fmla="*/ 81 w 160"/>
              <a:gd name="T11" fmla="*/ 158 h 158"/>
              <a:gd name="T12" fmla="*/ 72 w 160"/>
              <a:gd name="T13" fmla="*/ 153 h 158"/>
              <a:gd name="T14" fmla="*/ 66 w 160"/>
              <a:gd name="T15" fmla="*/ 145 h 158"/>
              <a:gd name="T16" fmla="*/ 92 w 160"/>
              <a:gd name="T17" fmla="*/ 147 h 158"/>
              <a:gd name="T18" fmla="*/ 95 w 160"/>
              <a:gd name="T19" fmla="*/ 136 h 158"/>
              <a:gd name="T20" fmla="*/ 66 w 160"/>
              <a:gd name="T21" fmla="*/ 145 h 158"/>
              <a:gd name="T22" fmla="*/ 86 w 160"/>
              <a:gd name="T23" fmla="*/ 19 h 158"/>
              <a:gd name="T24" fmla="*/ 81 w 160"/>
              <a:gd name="T25" fmla="*/ 0 h 158"/>
              <a:gd name="T26" fmla="*/ 76 w 160"/>
              <a:gd name="T27" fmla="*/ 19 h 158"/>
              <a:gd name="T28" fmla="*/ 32 w 160"/>
              <a:gd name="T29" fmla="*/ 39 h 158"/>
              <a:gd name="T30" fmla="*/ 42 w 160"/>
              <a:gd name="T31" fmla="*/ 36 h 158"/>
              <a:gd name="T32" fmla="*/ 31 w 160"/>
              <a:gd name="T33" fmla="*/ 22 h 158"/>
              <a:gd name="T34" fmla="*/ 22 w 160"/>
              <a:gd name="T35" fmla="*/ 22 h 158"/>
              <a:gd name="T36" fmla="*/ 22 w 160"/>
              <a:gd name="T37" fmla="*/ 29 h 158"/>
              <a:gd name="T38" fmla="*/ 26 w 160"/>
              <a:gd name="T39" fmla="*/ 79 h 158"/>
              <a:gd name="T40" fmla="*/ 6 w 160"/>
              <a:gd name="T41" fmla="*/ 74 h 158"/>
              <a:gd name="T42" fmla="*/ 6 w 160"/>
              <a:gd name="T43" fmla="*/ 85 h 158"/>
              <a:gd name="T44" fmla="*/ 26 w 160"/>
              <a:gd name="T45" fmla="*/ 79 h 158"/>
              <a:gd name="T46" fmla="*/ 33 w 160"/>
              <a:gd name="T47" fmla="*/ 119 h 158"/>
              <a:gd name="T48" fmla="*/ 21 w 160"/>
              <a:gd name="T49" fmla="*/ 133 h 158"/>
              <a:gd name="T50" fmla="*/ 31 w 160"/>
              <a:gd name="T51" fmla="*/ 138 h 158"/>
              <a:gd name="T52" fmla="*/ 43 w 160"/>
              <a:gd name="T53" fmla="*/ 121 h 158"/>
              <a:gd name="T54" fmla="*/ 129 w 160"/>
              <a:gd name="T55" fmla="*/ 119 h 158"/>
              <a:gd name="T56" fmla="*/ 119 w 160"/>
              <a:gd name="T57" fmla="*/ 121 h 158"/>
              <a:gd name="T58" fmla="*/ 131 w 160"/>
              <a:gd name="T59" fmla="*/ 138 h 158"/>
              <a:gd name="T60" fmla="*/ 141 w 160"/>
              <a:gd name="T61" fmla="*/ 133 h 158"/>
              <a:gd name="T62" fmla="*/ 129 w 160"/>
              <a:gd name="T63" fmla="*/ 119 h 158"/>
              <a:gd name="T64" fmla="*/ 141 w 160"/>
              <a:gd name="T65" fmla="*/ 74 h 158"/>
              <a:gd name="T66" fmla="*/ 141 w 160"/>
              <a:gd name="T67" fmla="*/ 85 h 158"/>
              <a:gd name="T68" fmla="*/ 160 w 160"/>
              <a:gd name="T69" fmla="*/ 79 h 158"/>
              <a:gd name="T70" fmla="*/ 120 w 160"/>
              <a:gd name="T71" fmla="*/ 39 h 158"/>
              <a:gd name="T72" fmla="*/ 139 w 160"/>
              <a:gd name="T73" fmla="*/ 29 h 158"/>
              <a:gd name="T74" fmla="*/ 136 w 160"/>
              <a:gd name="T75" fmla="*/ 19 h 158"/>
              <a:gd name="T76" fmla="*/ 120 w 160"/>
              <a:gd name="T77" fmla="*/ 32 h 158"/>
              <a:gd name="T78" fmla="*/ 120 w 160"/>
              <a:gd name="T79" fmla="*/ 3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58">
                <a:moveTo>
                  <a:pt x="85" y="43"/>
                </a:moveTo>
                <a:cubicBezTo>
                  <a:pt x="81" y="43"/>
                  <a:pt x="81" y="43"/>
                  <a:pt x="81" y="43"/>
                </a:cubicBezTo>
                <a:cubicBezTo>
                  <a:pt x="65" y="43"/>
                  <a:pt x="52" y="51"/>
                  <a:pt x="47" y="66"/>
                </a:cubicBezTo>
                <a:cubicBezTo>
                  <a:pt x="40" y="79"/>
                  <a:pt x="44" y="95"/>
                  <a:pt x="54" y="106"/>
                </a:cubicBezTo>
                <a:cubicBezTo>
                  <a:pt x="60" y="111"/>
                  <a:pt x="64" y="118"/>
                  <a:pt x="64" y="127"/>
                </a:cubicBezTo>
                <a:cubicBezTo>
                  <a:pt x="64" y="131"/>
                  <a:pt x="64" y="131"/>
                  <a:pt x="64" y="131"/>
                </a:cubicBezTo>
                <a:cubicBezTo>
                  <a:pt x="98" y="131"/>
                  <a:pt x="98" y="131"/>
                  <a:pt x="98" y="131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98" y="118"/>
                  <a:pt x="101" y="111"/>
                  <a:pt x="107" y="106"/>
                </a:cubicBezTo>
                <a:cubicBezTo>
                  <a:pt x="116" y="98"/>
                  <a:pt x="119" y="87"/>
                  <a:pt x="118" y="76"/>
                </a:cubicBezTo>
                <a:cubicBezTo>
                  <a:pt x="116" y="59"/>
                  <a:pt x="102" y="45"/>
                  <a:pt x="85" y="43"/>
                </a:cubicBezTo>
                <a:close/>
                <a:moveTo>
                  <a:pt x="81" y="158"/>
                </a:moveTo>
                <a:cubicBezTo>
                  <a:pt x="85" y="158"/>
                  <a:pt x="88" y="157"/>
                  <a:pt x="89" y="153"/>
                </a:cubicBezTo>
                <a:cubicBezTo>
                  <a:pt x="72" y="153"/>
                  <a:pt x="72" y="153"/>
                  <a:pt x="72" y="153"/>
                </a:cubicBezTo>
                <a:cubicBezTo>
                  <a:pt x="74" y="157"/>
                  <a:pt x="77" y="158"/>
                  <a:pt x="81" y="158"/>
                </a:cubicBezTo>
                <a:close/>
                <a:moveTo>
                  <a:pt x="66" y="145"/>
                </a:moveTo>
                <a:cubicBezTo>
                  <a:pt x="66" y="146"/>
                  <a:pt x="68" y="147"/>
                  <a:pt x="69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4" y="147"/>
                  <a:pt x="95" y="146"/>
                  <a:pt x="95" y="145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66" y="136"/>
                  <a:pt x="66" y="136"/>
                  <a:pt x="66" y="136"/>
                </a:cubicBezTo>
                <a:lnTo>
                  <a:pt x="66" y="145"/>
                </a:lnTo>
                <a:close/>
                <a:moveTo>
                  <a:pt x="81" y="25"/>
                </a:moveTo>
                <a:cubicBezTo>
                  <a:pt x="83" y="25"/>
                  <a:pt x="86" y="23"/>
                  <a:pt x="86" y="19"/>
                </a:cubicBezTo>
                <a:cubicBezTo>
                  <a:pt x="86" y="6"/>
                  <a:pt x="86" y="6"/>
                  <a:pt x="86" y="6"/>
                </a:cubicBezTo>
                <a:cubicBezTo>
                  <a:pt x="86" y="2"/>
                  <a:pt x="83" y="0"/>
                  <a:pt x="81" y="0"/>
                </a:cubicBezTo>
                <a:cubicBezTo>
                  <a:pt x="78" y="0"/>
                  <a:pt x="76" y="2"/>
                  <a:pt x="76" y="6"/>
                </a:cubicBezTo>
                <a:cubicBezTo>
                  <a:pt x="76" y="19"/>
                  <a:pt x="76" y="19"/>
                  <a:pt x="76" y="19"/>
                </a:cubicBezTo>
                <a:cubicBezTo>
                  <a:pt x="76" y="23"/>
                  <a:pt x="78" y="25"/>
                  <a:pt x="81" y="25"/>
                </a:cubicBezTo>
                <a:close/>
                <a:moveTo>
                  <a:pt x="32" y="39"/>
                </a:moveTo>
                <a:cubicBezTo>
                  <a:pt x="35" y="42"/>
                  <a:pt x="38" y="42"/>
                  <a:pt x="41" y="39"/>
                </a:cubicBezTo>
                <a:cubicBezTo>
                  <a:pt x="42" y="39"/>
                  <a:pt x="42" y="37"/>
                  <a:pt x="42" y="36"/>
                </a:cubicBezTo>
                <a:cubicBezTo>
                  <a:pt x="42" y="34"/>
                  <a:pt x="42" y="33"/>
                  <a:pt x="41" y="32"/>
                </a:cubicBezTo>
                <a:cubicBezTo>
                  <a:pt x="31" y="22"/>
                  <a:pt x="31" y="22"/>
                  <a:pt x="31" y="22"/>
                </a:cubicBezTo>
                <a:cubicBezTo>
                  <a:pt x="30" y="20"/>
                  <a:pt x="29" y="19"/>
                  <a:pt x="26" y="19"/>
                </a:cubicBezTo>
                <a:cubicBezTo>
                  <a:pt x="25" y="19"/>
                  <a:pt x="24" y="20"/>
                  <a:pt x="22" y="22"/>
                </a:cubicBezTo>
                <a:cubicBezTo>
                  <a:pt x="21" y="22"/>
                  <a:pt x="21" y="24"/>
                  <a:pt x="21" y="25"/>
                </a:cubicBezTo>
                <a:cubicBezTo>
                  <a:pt x="21" y="27"/>
                  <a:pt x="21" y="28"/>
                  <a:pt x="22" y="29"/>
                </a:cubicBezTo>
                <a:lnTo>
                  <a:pt x="32" y="39"/>
                </a:lnTo>
                <a:close/>
                <a:moveTo>
                  <a:pt x="26" y="79"/>
                </a:moveTo>
                <a:cubicBezTo>
                  <a:pt x="26" y="77"/>
                  <a:pt x="24" y="74"/>
                  <a:pt x="21" y="74"/>
                </a:cubicBezTo>
                <a:cubicBezTo>
                  <a:pt x="6" y="74"/>
                  <a:pt x="6" y="74"/>
                  <a:pt x="6" y="74"/>
                </a:cubicBezTo>
                <a:cubicBezTo>
                  <a:pt x="3" y="74"/>
                  <a:pt x="0" y="77"/>
                  <a:pt x="0" y="79"/>
                </a:cubicBezTo>
                <a:cubicBezTo>
                  <a:pt x="0" y="82"/>
                  <a:pt x="3" y="85"/>
                  <a:pt x="6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4" y="85"/>
                  <a:pt x="26" y="82"/>
                  <a:pt x="26" y="79"/>
                </a:cubicBezTo>
                <a:close/>
                <a:moveTo>
                  <a:pt x="39" y="118"/>
                </a:moveTo>
                <a:cubicBezTo>
                  <a:pt x="36" y="116"/>
                  <a:pt x="34" y="118"/>
                  <a:pt x="33" y="11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1" y="130"/>
                  <a:pt x="21" y="131"/>
                  <a:pt x="21" y="133"/>
                </a:cubicBezTo>
                <a:cubicBezTo>
                  <a:pt x="21" y="135"/>
                  <a:pt x="21" y="136"/>
                  <a:pt x="22" y="138"/>
                </a:cubicBezTo>
                <a:cubicBezTo>
                  <a:pt x="25" y="139"/>
                  <a:pt x="29" y="139"/>
                  <a:pt x="31" y="138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3" y="125"/>
                  <a:pt x="44" y="124"/>
                  <a:pt x="43" y="121"/>
                </a:cubicBezTo>
                <a:cubicBezTo>
                  <a:pt x="43" y="119"/>
                  <a:pt x="40" y="118"/>
                  <a:pt x="39" y="118"/>
                </a:cubicBezTo>
                <a:close/>
                <a:moveTo>
                  <a:pt x="129" y="119"/>
                </a:moveTo>
                <a:cubicBezTo>
                  <a:pt x="128" y="118"/>
                  <a:pt x="125" y="116"/>
                  <a:pt x="123" y="118"/>
                </a:cubicBezTo>
                <a:cubicBezTo>
                  <a:pt x="122" y="118"/>
                  <a:pt x="120" y="119"/>
                  <a:pt x="119" y="121"/>
                </a:cubicBezTo>
                <a:cubicBezTo>
                  <a:pt x="119" y="124"/>
                  <a:pt x="119" y="125"/>
                  <a:pt x="120" y="126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33" y="139"/>
                  <a:pt x="136" y="139"/>
                  <a:pt x="139" y="138"/>
                </a:cubicBezTo>
                <a:cubicBezTo>
                  <a:pt x="140" y="136"/>
                  <a:pt x="141" y="135"/>
                  <a:pt x="141" y="133"/>
                </a:cubicBezTo>
                <a:cubicBezTo>
                  <a:pt x="141" y="131"/>
                  <a:pt x="140" y="130"/>
                  <a:pt x="139" y="129"/>
                </a:cubicBezTo>
                <a:lnTo>
                  <a:pt x="129" y="119"/>
                </a:lnTo>
                <a:close/>
                <a:moveTo>
                  <a:pt x="154" y="74"/>
                </a:moveTo>
                <a:cubicBezTo>
                  <a:pt x="141" y="74"/>
                  <a:pt x="141" y="74"/>
                  <a:pt x="141" y="74"/>
                </a:cubicBezTo>
                <a:cubicBezTo>
                  <a:pt x="138" y="74"/>
                  <a:pt x="135" y="77"/>
                  <a:pt x="135" y="79"/>
                </a:cubicBezTo>
                <a:cubicBezTo>
                  <a:pt x="135" y="82"/>
                  <a:pt x="138" y="85"/>
                  <a:pt x="141" y="85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8" y="85"/>
                  <a:pt x="160" y="82"/>
                  <a:pt x="160" y="79"/>
                </a:cubicBezTo>
                <a:cubicBezTo>
                  <a:pt x="160" y="77"/>
                  <a:pt x="158" y="74"/>
                  <a:pt x="154" y="74"/>
                </a:cubicBezTo>
                <a:close/>
                <a:moveTo>
                  <a:pt x="120" y="39"/>
                </a:moveTo>
                <a:cubicBezTo>
                  <a:pt x="123" y="42"/>
                  <a:pt x="126" y="42"/>
                  <a:pt x="129" y="39"/>
                </a:cubicBezTo>
                <a:cubicBezTo>
                  <a:pt x="139" y="29"/>
                  <a:pt x="139" y="29"/>
                  <a:pt x="139" y="29"/>
                </a:cubicBezTo>
                <a:cubicBezTo>
                  <a:pt x="140" y="28"/>
                  <a:pt x="141" y="25"/>
                  <a:pt x="140" y="24"/>
                </a:cubicBezTo>
                <a:cubicBezTo>
                  <a:pt x="140" y="22"/>
                  <a:pt x="139" y="20"/>
                  <a:pt x="136" y="19"/>
                </a:cubicBezTo>
                <a:cubicBezTo>
                  <a:pt x="134" y="19"/>
                  <a:pt x="133" y="19"/>
                  <a:pt x="131" y="2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9" y="33"/>
                  <a:pt x="119" y="34"/>
                  <a:pt x="119" y="36"/>
                </a:cubicBezTo>
                <a:cubicBezTo>
                  <a:pt x="119" y="37"/>
                  <a:pt x="119" y="39"/>
                  <a:pt x="1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BA6592-4B3B-73B6-7975-0D292B743A3B}"/>
              </a:ext>
            </a:extLst>
          </p:cNvPr>
          <p:cNvGrpSpPr/>
          <p:nvPr/>
        </p:nvGrpSpPr>
        <p:grpSpPr>
          <a:xfrm>
            <a:off x="9800226" y="4098578"/>
            <a:ext cx="13667232" cy="3104070"/>
            <a:chOff x="9800226" y="4098578"/>
            <a:chExt cx="13667232" cy="3104070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F5AA5247-B64E-149E-4F7C-B498D20CA5B9}"/>
                </a:ext>
              </a:extLst>
            </p:cNvPr>
            <p:cNvSpPr/>
            <p:nvPr/>
          </p:nvSpPr>
          <p:spPr>
            <a:xfrm rot="5400000">
              <a:off x="16657064" y="392254"/>
              <a:ext cx="2026196" cy="11594592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DF421EA-5824-124B-7226-CEFD1FC56F51}"/>
                </a:ext>
              </a:extLst>
            </p:cNvPr>
            <p:cNvSpPr/>
            <p:nvPr/>
          </p:nvSpPr>
          <p:spPr>
            <a:xfrm>
              <a:off x="11872865" y="5176452"/>
              <a:ext cx="2200581" cy="202619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B0F212C4-995B-609B-3AC0-74D83A0286B9}"/>
                </a:ext>
              </a:extLst>
            </p:cNvPr>
            <p:cNvSpPr/>
            <p:nvPr/>
          </p:nvSpPr>
          <p:spPr>
            <a:xfrm rot="5400000" flipV="1">
              <a:off x="9823448" y="5153230"/>
              <a:ext cx="2026196" cy="2072640"/>
            </a:xfrm>
            <a:prstGeom prst="round2Same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151C24B-E104-FDEB-7232-91F388738EB0}"/>
                </a:ext>
              </a:extLst>
            </p:cNvPr>
            <p:cNvSpPr txBox="1"/>
            <p:nvPr/>
          </p:nvSpPr>
          <p:spPr>
            <a:xfrm>
              <a:off x="11933413" y="5274081"/>
              <a:ext cx="1919107" cy="769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Smart City Projects</a:t>
              </a:r>
            </a:p>
          </p:txBody>
        </p:sp>
        <p:sp>
          <p:nvSpPr>
            <p:cNvPr id="8" name="Freeform 174">
              <a:extLst>
                <a:ext uri="{FF2B5EF4-FFF2-40B4-BE49-F238E27FC236}">
                  <a16:creationId xmlns:a16="http://schemas.microsoft.com/office/drawing/2014/main" id="{17AE769A-4084-2246-26AD-FDCBBAA8F2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94122" y="6387078"/>
              <a:ext cx="638910" cy="555571"/>
            </a:xfrm>
            <a:custGeom>
              <a:avLst/>
              <a:gdLst>
                <a:gd name="T0" fmla="*/ 50 w 184"/>
                <a:gd name="T1" fmla="*/ 160 h 160"/>
                <a:gd name="T2" fmla="*/ 79 w 184"/>
                <a:gd name="T3" fmla="*/ 123 h 160"/>
                <a:gd name="T4" fmla="*/ 104 w 184"/>
                <a:gd name="T5" fmla="*/ 160 h 160"/>
                <a:gd name="T6" fmla="*/ 134 w 184"/>
                <a:gd name="T7" fmla="*/ 47 h 160"/>
                <a:gd name="T8" fmla="*/ 50 w 184"/>
                <a:gd name="T9" fmla="*/ 47 h 160"/>
                <a:gd name="T10" fmla="*/ 62 w 184"/>
                <a:gd name="T11" fmla="*/ 117 h 160"/>
                <a:gd name="T12" fmla="*/ 77 w 184"/>
                <a:gd name="T13" fmla="*/ 102 h 160"/>
                <a:gd name="T14" fmla="*/ 77 w 184"/>
                <a:gd name="T15" fmla="*/ 93 h 160"/>
                <a:gd name="T16" fmla="*/ 62 w 184"/>
                <a:gd name="T17" fmla="*/ 77 h 160"/>
                <a:gd name="T18" fmla="*/ 77 w 184"/>
                <a:gd name="T19" fmla="*/ 93 h 160"/>
                <a:gd name="T20" fmla="*/ 62 w 184"/>
                <a:gd name="T21" fmla="*/ 70 h 160"/>
                <a:gd name="T22" fmla="*/ 77 w 184"/>
                <a:gd name="T23" fmla="*/ 54 h 160"/>
                <a:gd name="T24" fmla="*/ 106 w 184"/>
                <a:gd name="T25" fmla="*/ 54 h 160"/>
                <a:gd name="T26" fmla="*/ 122 w 184"/>
                <a:gd name="T27" fmla="*/ 70 h 160"/>
                <a:gd name="T28" fmla="*/ 106 w 184"/>
                <a:gd name="T29" fmla="*/ 54 h 160"/>
                <a:gd name="T30" fmla="*/ 122 w 184"/>
                <a:gd name="T31" fmla="*/ 77 h 160"/>
                <a:gd name="T32" fmla="*/ 106 w 184"/>
                <a:gd name="T33" fmla="*/ 93 h 160"/>
                <a:gd name="T34" fmla="*/ 106 w 184"/>
                <a:gd name="T35" fmla="*/ 102 h 160"/>
                <a:gd name="T36" fmla="*/ 122 w 184"/>
                <a:gd name="T37" fmla="*/ 117 h 160"/>
                <a:gd name="T38" fmla="*/ 106 w 184"/>
                <a:gd name="T39" fmla="*/ 102 h 160"/>
                <a:gd name="T40" fmla="*/ 84 w 184"/>
                <a:gd name="T41" fmla="*/ 117 h 160"/>
                <a:gd name="T42" fmla="*/ 100 w 184"/>
                <a:gd name="T43" fmla="*/ 102 h 160"/>
                <a:gd name="T44" fmla="*/ 100 w 184"/>
                <a:gd name="T45" fmla="*/ 93 h 160"/>
                <a:gd name="T46" fmla="*/ 84 w 184"/>
                <a:gd name="T47" fmla="*/ 77 h 160"/>
                <a:gd name="T48" fmla="*/ 100 w 184"/>
                <a:gd name="T49" fmla="*/ 93 h 160"/>
                <a:gd name="T50" fmla="*/ 84 w 184"/>
                <a:gd name="T51" fmla="*/ 70 h 160"/>
                <a:gd name="T52" fmla="*/ 100 w 184"/>
                <a:gd name="T53" fmla="*/ 54 h 160"/>
                <a:gd name="T54" fmla="*/ 92 w 184"/>
                <a:gd name="T55" fmla="*/ 0 h 160"/>
                <a:gd name="T56" fmla="*/ 46 w 184"/>
                <a:gd name="T57" fmla="*/ 42 h 160"/>
                <a:gd name="T58" fmla="*/ 93 w 184"/>
                <a:gd name="T59" fmla="*/ 12 h 160"/>
                <a:gd name="T60" fmla="*/ 151 w 184"/>
                <a:gd name="T61" fmla="*/ 42 h 160"/>
                <a:gd name="T62" fmla="*/ 142 w 184"/>
                <a:gd name="T63" fmla="*/ 160 h 160"/>
                <a:gd name="T64" fmla="*/ 179 w 184"/>
                <a:gd name="T65" fmla="*/ 93 h 160"/>
                <a:gd name="T66" fmla="*/ 142 w 184"/>
                <a:gd name="T67" fmla="*/ 160 h 160"/>
                <a:gd name="T68" fmla="*/ 168 w 184"/>
                <a:gd name="T69" fmla="*/ 102 h 160"/>
                <a:gd name="T70" fmla="*/ 153 w 184"/>
                <a:gd name="T71" fmla="*/ 117 h 160"/>
                <a:gd name="T72" fmla="*/ 153 w 184"/>
                <a:gd name="T73" fmla="*/ 127 h 160"/>
                <a:gd name="T74" fmla="*/ 168 w 184"/>
                <a:gd name="T75" fmla="*/ 142 h 160"/>
                <a:gd name="T76" fmla="*/ 153 w 184"/>
                <a:gd name="T77" fmla="*/ 127 h 160"/>
                <a:gd name="T78" fmla="*/ 142 w 184"/>
                <a:gd name="T79" fmla="*/ 88 h 160"/>
                <a:gd name="T80" fmla="*/ 184 w 184"/>
                <a:gd name="T81" fmla="*/ 84 h 160"/>
                <a:gd name="T82" fmla="*/ 4 w 184"/>
                <a:gd name="T83" fmla="*/ 160 h 160"/>
                <a:gd name="T84" fmla="*/ 42 w 184"/>
                <a:gd name="T85" fmla="*/ 93 h 160"/>
                <a:gd name="T86" fmla="*/ 4 w 184"/>
                <a:gd name="T87" fmla="*/ 160 h 160"/>
                <a:gd name="T88" fmla="*/ 30 w 184"/>
                <a:gd name="T89" fmla="*/ 102 h 160"/>
                <a:gd name="T90" fmla="*/ 15 w 184"/>
                <a:gd name="T91" fmla="*/ 117 h 160"/>
                <a:gd name="T92" fmla="*/ 15 w 184"/>
                <a:gd name="T93" fmla="*/ 127 h 160"/>
                <a:gd name="T94" fmla="*/ 30 w 184"/>
                <a:gd name="T95" fmla="*/ 142 h 160"/>
                <a:gd name="T96" fmla="*/ 15 w 184"/>
                <a:gd name="T97" fmla="*/ 127 h 160"/>
                <a:gd name="T98" fmla="*/ 42 w 184"/>
                <a:gd name="T99" fmla="*/ 88 h 160"/>
                <a:gd name="T100" fmla="*/ 0 w 184"/>
                <a:gd name="T101" fmla="*/ 8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4" h="160">
                  <a:moveTo>
                    <a:pt x="50" y="47"/>
                  </a:moveTo>
                  <a:lnTo>
                    <a:pt x="50" y="160"/>
                  </a:lnTo>
                  <a:lnTo>
                    <a:pt x="79" y="160"/>
                  </a:lnTo>
                  <a:lnTo>
                    <a:pt x="79" y="123"/>
                  </a:lnTo>
                  <a:lnTo>
                    <a:pt x="104" y="123"/>
                  </a:lnTo>
                  <a:lnTo>
                    <a:pt x="104" y="160"/>
                  </a:lnTo>
                  <a:lnTo>
                    <a:pt x="134" y="160"/>
                  </a:lnTo>
                  <a:lnTo>
                    <a:pt x="134" y="47"/>
                  </a:lnTo>
                  <a:lnTo>
                    <a:pt x="91" y="17"/>
                  </a:lnTo>
                  <a:lnTo>
                    <a:pt x="50" y="47"/>
                  </a:lnTo>
                  <a:close/>
                  <a:moveTo>
                    <a:pt x="77" y="117"/>
                  </a:moveTo>
                  <a:lnTo>
                    <a:pt x="62" y="117"/>
                  </a:lnTo>
                  <a:lnTo>
                    <a:pt x="62" y="102"/>
                  </a:lnTo>
                  <a:lnTo>
                    <a:pt x="77" y="102"/>
                  </a:lnTo>
                  <a:lnTo>
                    <a:pt x="77" y="117"/>
                  </a:lnTo>
                  <a:close/>
                  <a:moveTo>
                    <a:pt x="77" y="93"/>
                  </a:moveTo>
                  <a:lnTo>
                    <a:pt x="62" y="93"/>
                  </a:lnTo>
                  <a:lnTo>
                    <a:pt x="62" y="77"/>
                  </a:lnTo>
                  <a:lnTo>
                    <a:pt x="77" y="77"/>
                  </a:lnTo>
                  <a:lnTo>
                    <a:pt x="77" y="93"/>
                  </a:lnTo>
                  <a:close/>
                  <a:moveTo>
                    <a:pt x="77" y="70"/>
                  </a:moveTo>
                  <a:lnTo>
                    <a:pt x="62" y="70"/>
                  </a:lnTo>
                  <a:lnTo>
                    <a:pt x="62" y="54"/>
                  </a:lnTo>
                  <a:lnTo>
                    <a:pt x="77" y="54"/>
                  </a:lnTo>
                  <a:lnTo>
                    <a:pt x="77" y="70"/>
                  </a:lnTo>
                  <a:close/>
                  <a:moveTo>
                    <a:pt x="106" y="54"/>
                  </a:moveTo>
                  <a:lnTo>
                    <a:pt x="122" y="54"/>
                  </a:lnTo>
                  <a:lnTo>
                    <a:pt x="122" y="70"/>
                  </a:lnTo>
                  <a:lnTo>
                    <a:pt x="106" y="70"/>
                  </a:lnTo>
                  <a:lnTo>
                    <a:pt x="106" y="54"/>
                  </a:lnTo>
                  <a:close/>
                  <a:moveTo>
                    <a:pt x="106" y="77"/>
                  </a:moveTo>
                  <a:lnTo>
                    <a:pt x="122" y="77"/>
                  </a:lnTo>
                  <a:lnTo>
                    <a:pt x="122" y="93"/>
                  </a:lnTo>
                  <a:lnTo>
                    <a:pt x="106" y="93"/>
                  </a:lnTo>
                  <a:lnTo>
                    <a:pt x="106" y="77"/>
                  </a:lnTo>
                  <a:close/>
                  <a:moveTo>
                    <a:pt x="106" y="102"/>
                  </a:moveTo>
                  <a:lnTo>
                    <a:pt x="122" y="102"/>
                  </a:lnTo>
                  <a:lnTo>
                    <a:pt x="122" y="117"/>
                  </a:lnTo>
                  <a:lnTo>
                    <a:pt x="106" y="117"/>
                  </a:lnTo>
                  <a:lnTo>
                    <a:pt x="106" y="102"/>
                  </a:lnTo>
                  <a:close/>
                  <a:moveTo>
                    <a:pt x="100" y="117"/>
                  </a:moveTo>
                  <a:lnTo>
                    <a:pt x="84" y="117"/>
                  </a:lnTo>
                  <a:lnTo>
                    <a:pt x="84" y="102"/>
                  </a:lnTo>
                  <a:lnTo>
                    <a:pt x="100" y="102"/>
                  </a:lnTo>
                  <a:lnTo>
                    <a:pt x="100" y="117"/>
                  </a:lnTo>
                  <a:close/>
                  <a:moveTo>
                    <a:pt x="100" y="93"/>
                  </a:moveTo>
                  <a:lnTo>
                    <a:pt x="84" y="93"/>
                  </a:lnTo>
                  <a:lnTo>
                    <a:pt x="84" y="77"/>
                  </a:lnTo>
                  <a:lnTo>
                    <a:pt x="100" y="77"/>
                  </a:lnTo>
                  <a:lnTo>
                    <a:pt x="100" y="93"/>
                  </a:lnTo>
                  <a:close/>
                  <a:moveTo>
                    <a:pt x="100" y="70"/>
                  </a:moveTo>
                  <a:lnTo>
                    <a:pt x="84" y="70"/>
                  </a:lnTo>
                  <a:lnTo>
                    <a:pt x="84" y="54"/>
                  </a:lnTo>
                  <a:lnTo>
                    <a:pt x="100" y="54"/>
                  </a:lnTo>
                  <a:lnTo>
                    <a:pt x="100" y="70"/>
                  </a:lnTo>
                  <a:close/>
                  <a:moveTo>
                    <a:pt x="92" y="0"/>
                  </a:moveTo>
                  <a:lnTo>
                    <a:pt x="32" y="42"/>
                  </a:lnTo>
                  <a:lnTo>
                    <a:pt x="46" y="42"/>
                  </a:lnTo>
                  <a:lnTo>
                    <a:pt x="91" y="12"/>
                  </a:lnTo>
                  <a:lnTo>
                    <a:pt x="93" y="12"/>
                  </a:lnTo>
                  <a:lnTo>
                    <a:pt x="137" y="42"/>
                  </a:lnTo>
                  <a:lnTo>
                    <a:pt x="151" y="42"/>
                  </a:lnTo>
                  <a:lnTo>
                    <a:pt x="92" y="0"/>
                  </a:lnTo>
                  <a:close/>
                  <a:moveTo>
                    <a:pt x="142" y="160"/>
                  </a:moveTo>
                  <a:lnTo>
                    <a:pt x="179" y="160"/>
                  </a:lnTo>
                  <a:lnTo>
                    <a:pt x="179" y="93"/>
                  </a:lnTo>
                  <a:lnTo>
                    <a:pt x="142" y="93"/>
                  </a:lnTo>
                  <a:lnTo>
                    <a:pt x="142" y="160"/>
                  </a:lnTo>
                  <a:close/>
                  <a:moveTo>
                    <a:pt x="153" y="102"/>
                  </a:moveTo>
                  <a:lnTo>
                    <a:pt x="168" y="102"/>
                  </a:lnTo>
                  <a:lnTo>
                    <a:pt x="168" y="117"/>
                  </a:lnTo>
                  <a:lnTo>
                    <a:pt x="153" y="117"/>
                  </a:lnTo>
                  <a:lnTo>
                    <a:pt x="153" y="102"/>
                  </a:lnTo>
                  <a:close/>
                  <a:moveTo>
                    <a:pt x="153" y="127"/>
                  </a:moveTo>
                  <a:lnTo>
                    <a:pt x="168" y="127"/>
                  </a:lnTo>
                  <a:lnTo>
                    <a:pt x="168" y="142"/>
                  </a:lnTo>
                  <a:lnTo>
                    <a:pt x="153" y="142"/>
                  </a:lnTo>
                  <a:lnTo>
                    <a:pt x="153" y="127"/>
                  </a:lnTo>
                  <a:close/>
                  <a:moveTo>
                    <a:pt x="142" y="84"/>
                  </a:moveTo>
                  <a:lnTo>
                    <a:pt x="142" y="88"/>
                  </a:lnTo>
                  <a:lnTo>
                    <a:pt x="184" y="88"/>
                  </a:lnTo>
                  <a:lnTo>
                    <a:pt x="184" y="84"/>
                  </a:lnTo>
                  <a:lnTo>
                    <a:pt x="142" y="84"/>
                  </a:lnTo>
                  <a:close/>
                  <a:moveTo>
                    <a:pt x="4" y="160"/>
                  </a:moveTo>
                  <a:lnTo>
                    <a:pt x="42" y="160"/>
                  </a:lnTo>
                  <a:lnTo>
                    <a:pt x="42" y="93"/>
                  </a:lnTo>
                  <a:lnTo>
                    <a:pt x="4" y="93"/>
                  </a:lnTo>
                  <a:lnTo>
                    <a:pt x="4" y="160"/>
                  </a:lnTo>
                  <a:close/>
                  <a:moveTo>
                    <a:pt x="15" y="102"/>
                  </a:moveTo>
                  <a:lnTo>
                    <a:pt x="30" y="102"/>
                  </a:lnTo>
                  <a:lnTo>
                    <a:pt x="30" y="117"/>
                  </a:lnTo>
                  <a:lnTo>
                    <a:pt x="15" y="117"/>
                  </a:lnTo>
                  <a:lnTo>
                    <a:pt x="15" y="102"/>
                  </a:lnTo>
                  <a:close/>
                  <a:moveTo>
                    <a:pt x="15" y="127"/>
                  </a:moveTo>
                  <a:lnTo>
                    <a:pt x="30" y="127"/>
                  </a:lnTo>
                  <a:lnTo>
                    <a:pt x="30" y="142"/>
                  </a:lnTo>
                  <a:lnTo>
                    <a:pt x="15" y="142"/>
                  </a:lnTo>
                  <a:lnTo>
                    <a:pt x="15" y="127"/>
                  </a:lnTo>
                  <a:close/>
                  <a:moveTo>
                    <a:pt x="0" y="88"/>
                  </a:moveTo>
                  <a:lnTo>
                    <a:pt x="42" y="88"/>
                  </a:lnTo>
                  <a:lnTo>
                    <a:pt x="42" y="84"/>
                  </a:lnTo>
                  <a:lnTo>
                    <a:pt x="0" y="84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369B949-707C-3D61-2BE5-E8F6BB10C26C}"/>
                </a:ext>
              </a:extLst>
            </p:cNvPr>
            <p:cNvSpPr txBox="1"/>
            <p:nvPr/>
          </p:nvSpPr>
          <p:spPr>
            <a:xfrm>
              <a:off x="9953759" y="5279152"/>
              <a:ext cx="1919107" cy="830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PUBLIC </a:t>
              </a:r>
            </a:p>
            <a:p>
              <a:pPr>
                <a:lnSpc>
                  <a:spcPct val="10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SECTOR</a:t>
              </a:r>
              <a:endParaRPr lang="en-US" sz="1200" dirty="0">
                <a:solidFill>
                  <a:schemeClr val="bg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7825" name="TextBox 7824">
              <a:extLst>
                <a:ext uri="{FF2B5EF4-FFF2-40B4-BE49-F238E27FC236}">
                  <a16:creationId xmlns:a16="http://schemas.microsoft.com/office/drawing/2014/main" id="{F2505C48-73D0-3F64-3A79-DC963AC5E122}"/>
                </a:ext>
              </a:extLst>
            </p:cNvPr>
            <p:cNvSpPr txBox="1"/>
            <p:nvPr/>
          </p:nvSpPr>
          <p:spPr>
            <a:xfrm>
              <a:off x="14687878" y="4098578"/>
              <a:ext cx="3296791" cy="769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dirty="0">
                  <a:solidFill>
                    <a:schemeClr val="tx1"/>
                  </a:solidFill>
                  <a:latin typeface="Avenir Next LT Pro Demi" panose="020B0604020202020204" pitchFamily="34" charset="0"/>
                </a:rPr>
                <a:t>Real Estate </a:t>
              </a:r>
            </a:p>
            <a:p>
              <a:pPr algn="ctr">
                <a:lnSpc>
                  <a:spcPct val="100000"/>
                </a:lnSpc>
              </a:pPr>
              <a:r>
                <a:rPr lang="en-US" sz="2200" dirty="0">
                  <a:solidFill>
                    <a:schemeClr val="tx1"/>
                  </a:solidFill>
                  <a:latin typeface="Avenir Next LT Pro Demi" panose="020B0604020202020204" pitchFamily="34" charset="0"/>
                </a:rPr>
                <a:t>Concession</a:t>
              </a:r>
            </a:p>
          </p:txBody>
        </p:sp>
        <p:sp>
          <p:nvSpPr>
            <p:cNvPr id="7837" name="TextBox 7836">
              <a:extLst>
                <a:ext uri="{FF2B5EF4-FFF2-40B4-BE49-F238E27FC236}">
                  <a16:creationId xmlns:a16="http://schemas.microsoft.com/office/drawing/2014/main" id="{2E8C42F9-A2A3-03C2-2DE9-5DDE4DEB959C}"/>
                </a:ext>
              </a:extLst>
            </p:cNvPr>
            <p:cNvSpPr txBox="1"/>
            <p:nvPr/>
          </p:nvSpPr>
          <p:spPr>
            <a:xfrm>
              <a:off x="14594118" y="5464811"/>
              <a:ext cx="3484311" cy="1138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sz="220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Municipal areas &amp; ROWs </a:t>
              </a:r>
            </a:p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(parking lots, sidewalks, airports and seaports, etc.)</a:t>
              </a:r>
            </a:p>
          </p:txBody>
        </p:sp>
        <p:sp>
          <p:nvSpPr>
            <p:cNvPr id="7841" name="TextBox 7840">
              <a:extLst>
                <a:ext uri="{FF2B5EF4-FFF2-40B4-BE49-F238E27FC236}">
                  <a16:creationId xmlns:a16="http://schemas.microsoft.com/office/drawing/2014/main" id="{B7100E87-1B2C-C926-3A2F-7F1807E9A568}"/>
                </a:ext>
              </a:extLst>
            </p:cNvPr>
            <p:cNvSpPr txBox="1"/>
            <p:nvPr/>
          </p:nvSpPr>
          <p:spPr>
            <a:xfrm>
              <a:off x="18320416" y="4098578"/>
              <a:ext cx="4332936" cy="769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dirty="0">
                  <a:solidFill>
                    <a:schemeClr val="tx1"/>
                  </a:solidFill>
                  <a:latin typeface="Avenir Next LT Pro Demi" panose="020B0604020202020204" pitchFamily="34" charset="0"/>
                </a:rPr>
                <a:t>Funding, Implementation, </a:t>
              </a:r>
            </a:p>
            <a:p>
              <a:pPr algn="ctr">
                <a:lnSpc>
                  <a:spcPct val="100000"/>
                </a:lnSpc>
              </a:pPr>
              <a:r>
                <a:rPr lang="en-US" sz="2200" dirty="0">
                  <a:solidFill>
                    <a:schemeClr val="tx1"/>
                  </a:solidFill>
                  <a:latin typeface="Avenir Next LT Pro Demi" panose="020B0604020202020204" pitchFamily="34" charset="0"/>
                </a:rPr>
                <a:t>Operations &amp; Maintenance </a:t>
              </a:r>
            </a:p>
          </p:txBody>
        </p:sp>
      </p:grpSp>
      <p:sp>
        <p:nvSpPr>
          <p:cNvPr id="7870" name="Lorem ipsum dolor sit elit, consect loreretur adipiscing nisi aute. ipsum sit elit, Lorem ipsum dolor sit elit, Lorem ipsum dolor sit elit, consect loreretur adipiscing">
            <a:extLst>
              <a:ext uri="{FF2B5EF4-FFF2-40B4-BE49-F238E27FC236}">
                <a16:creationId xmlns:a16="http://schemas.microsoft.com/office/drawing/2014/main" id="{97392E57-E7E9-CD5F-D47A-2A3FB2D17315}"/>
              </a:ext>
            </a:extLst>
          </p:cNvPr>
          <p:cNvSpPr txBox="1"/>
          <p:nvPr/>
        </p:nvSpPr>
        <p:spPr>
          <a:xfrm>
            <a:off x="794614" y="12732277"/>
            <a:ext cx="19692270" cy="64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15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(1) </a:t>
            </a:r>
            <a:r>
              <a:rPr lang="en-US" sz="1500" b="1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Consumption Payment </a:t>
            </a:r>
            <a:r>
              <a:rPr lang="en-US" sz="15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associated to funding and deployment of turn-key EV charging station network.  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15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(2) </a:t>
            </a:r>
            <a:r>
              <a:rPr lang="en-US" sz="1500" b="1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Revenue Share </a:t>
            </a:r>
            <a:r>
              <a:rPr lang="en-US" sz="15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associated to use of real estate concession as well as from clients that might use the private EV facility.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9CC0465-F5EA-74E4-0074-092D82652978}"/>
              </a:ext>
            </a:extLst>
          </p:cNvPr>
          <p:cNvGrpSpPr/>
          <p:nvPr/>
        </p:nvGrpSpPr>
        <p:grpSpPr>
          <a:xfrm>
            <a:off x="9800226" y="7514268"/>
            <a:ext cx="13667232" cy="2026196"/>
            <a:chOff x="9800226" y="7514268"/>
            <a:chExt cx="13667232" cy="2026196"/>
          </a:xfrm>
        </p:grpSpPr>
        <p:sp>
          <p:nvSpPr>
            <p:cNvPr id="59" name="Rectangle: Top Corners Rounded 58">
              <a:extLst>
                <a:ext uri="{FF2B5EF4-FFF2-40B4-BE49-F238E27FC236}">
                  <a16:creationId xmlns:a16="http://schemas.microsoft.com/office/drawing/2014/main" id="{010BDB4A-3C24-E2F6-FD22-F3980A8C7530}"/>
                </a:ext>
              </a:extLst>
            </p:cNvPr>
            <p:cNvSpPr/>
            <p:nvPr/>
          </p:nvSpPr>
          <p:spPr>
            <a:xfrm rot="5400000">
              <a:off x="16657064" y="2730070"/>
              <a:ext cx="2026196" cy="11594592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09" name="Rectangle: Top Corners Rounded 7808">
              <a:extLst>
                <a:ext uri="{FF2B5EF4-FFF2-40B4-BE49-F238E27FC236}">
                  <a16:creationId xmlns:a16="http://schemas.microsoft.com/office/drawing/2014/main" id="{F650D59B-B81A-84DC-C1D0-E43670F7672B}"/>
                </a:ext>
              </a:extLst>
            </p:cNvPr>
            <p:cNvSpPr/>
            <p:nvPr/>
          </p:nvSpPr>
          <p:spPr>
            <a:xfrm rot="5400000" flipV="1">
              <a:off x="9823448" y="7491046"/>
              <a:ext cx="2026196" cy="2072640"/>
            </a:xfrm>
            <a:prstGeom prst="round2Same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10" name="TextBox 7809">
              <a:extLst>
                <a:ext uri="{FF2B5EF4-FFF2-40B4-BE49-F238E27FC236}">
                  <a16:creationId xmlns:a16="http://schemas.microsoft.com/office/drawing/2014/main" id="{CA7B94ED-3648-51EA-47E5-869C3C876FC9}"/>
                </a:ext>
              </a:extLst>
            </p:cNvPr>
            <p:cNvSpPr txBox="1"/>
            <p:nvPr/>
          </p:nvSpPr>
          <p:spPr>
            <a:xfrm>
              <a:off x="9953759" y="7616968"/>
              <a:ext cx="1919107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HYBRID</a:t>
              </a:r>
              <a:endParaRPr lang="en-US" sz="1200" dirty="0">
                <a:solidFill>
                  <a:schemeClr val="bg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7818" name="Rectangle 7817">
              <a:extLst>
                <a:ext uri="{FF2B5EF4-FFF2-40B4-BE49-F238E27FC236}">
                  <a16:creationId xmlns:a16="http://schemas.microsoft.com/office/drawing/2014/main" id="{1A728062-2DB0-5E05-BE2C-8702D7E42BA1}"/>
                </a:ext>
              </a:extLst>
            </p:cNvPr>
            <p:cNvSpPr/>
            <p:nvPr/>
          </p:nvSpPr>
          <p:spPr>
            <a:xfrm>
              <a:off x="11872866" y="7514268"/>
              <a:ext cx="2200580" cy="202619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819" name="TextBox 7818">
              <a:extLst>
                <a:ext uri="{FF2B5EF4-FFF2-40B4-BE49-F238E27FC236}">
                  <a16:creationId xmlns:a16="http://schemas.microsoft.com/office/drawing/2014/main" id="{3BC45737-D9A4-F56E-5064-1CC48C263ACF}"/>
                </a:ext>
              </a:extLst>
            </p:cNvPr>
            <p:cNvSpPr txBox="1"/>
            <p:nvPr/>
          </p:nvSpPr>
          <p:spPr>
            <a:xfrm>
              <a:off x="11933413" y="7611897"/>
              <a:ext cx="1919107" cy="1446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Public Private Partnerships (PPP)</a:t>
              </a:r>
            </a:p>
          </p:txBody>
        </p:sp>
        <p:sp>
          <p:nvSpPr>
            <p:cNvPr id="7834" name="Freeform 16">
              <a:extLst>
                <a:ext uri="{FF2B5EF4-FFF2-40B4-BE49-F238E27FC236}">
                  <a16:creationId xmlns:a16="http://schemas.microsoft.com/office/drawing/2014/main" id="{E3CFC396-EA73-D691-8801-2544F02C26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2780" y="8681144"/>
              <a:ext cx="550252" cy="590872"/>
            </a:xfrm>
            <a:custGeom>
              <a:avLst/>
              <a:gdLst>
                <a:gd name="T0" fmla="*/ 39 w 150"/>
                <a:gd name="T1" fmla="*/ 7 h 160"/>
                <a:gd name="T2" fmla="*/ 0 w 150"/>
                <a:gd name="T3" fmla="*/ 80 h 160"/>
                <a:gd name="T4" fmla="*/ 144 w 150"/>
                <a:gd name="T5" fmla="*/ 160 h 160"/>
                <a:gd name="T6" fmla="*/ 144 w 150"/>
                <a:gd name="T7" fmla="*/ 0 h 160"/>
                <a:gd name="T8" fmla="*/ 13 w 150"/>
                <a:gd name="T9" fmla="*/ 87 h 160"/>
                <a:gd name="T10" fmla="*/ 137 w 150"/>
                <a:gd name="T11" fmla="*/ 145 h 160"/>
                <a:gd name="T12" fmla="*/ 108 w 150"/>
                <a:gd name="T13" fmla="*/ 67 h 160"/>
                <a:gd name="T14" fmla="*/ 137 w 150"/>
                <a:gd name="T15" fmla="*/ 68 h 160"/>
                <a:gd name="T16" fmla="*/ 70 w 150"/>
                <a:gd name="T17" fmla="*/ 74 h 160"/>
                <a:gd name="T18" fmla="*/ 137 w 150"/>
                <a:gd name="T19" fmla="*/ 14 h 160"/>
                <a:gd name="T20" fmla="*/ 35 w 150"/>
                <a:gd name="T21" fmla="*/ 109 h 160"/>
                <a:gd name="T22" fmla="*/ 23 w 150"/>
                <a:gd name="T23" fmla="*/ 96 h 160"/>
                <a:gd name="T24" fmla="*/ 23 w 150"/>
                <a:gd name="T25" fmla="*/ 111 h 160"/>
                <a:gd name="T26" fmla="*/ 58 w 150"/>
                <a:gd name="T27" fmla="*/ 109 h 160"/>
                <a:gd name="T28" fmla="*/ 46 w 150"/>
                <a:gd name="T29" fmla="*/ 96 h 160"/>
                <a:gd name="T30" fmla="*/ 46 w 150"/>
                <a:gd name="T31" fmla="*/ 111 h 160"/>
                <a:gd name="T32" fmla="*/ 35 w 150"/>
                <a:gd name="T33" fmla="*/ 135 h 160"/>
                <a:gd name="T34" fmla="*/ 23 w 150"/>
                <a:gd name="T35" fmla="*/ 122 h 160"/>
                <a:gd name="T36" fmla="*/ 23 w 150"/>
                <a:gd name="T37" fmla="*/ 137 h 160"/>
                <a:gd name="T38" fmla="*/ 58 w 150"/>
                <a:gd name="T39" fmla="*/ 135 h 160"/>
                <a:gd name="T40" fmla="*/ 46 w 150"/>
                <a:gd name="T41" fmla="*/ 122 h 160"/>
                <a:gd name="T42" fmla="*/ 46 w 150"/>
                <a:gd name="T43" fmla="*/ 137 h 160"/>
                <a:gd name="T44" fmla="*/ 89 w 150"/>
                <a:gd name="T45" fmla="*/ 97 h 160"/>
                <a:gd name="T46" fmla="*/ 103 w 150"/>
                <a:gd name="T47" fmla="*/ 111 h 160"/>
                <a:gd name="T48" fmla="*/ 103 w 150"/>
                <a:gd name="T49" fmla="*/ 96 h 160"/>
                <a:gd name="T50" fmla="*/ 124 w 150"/>
                <a:gd name="T51" fmla="*/ 111 h 160"/>
                <a:gd name="T52" fmla="*/ 124 w 150"/>
                <a:gd name="T53" fmla="*/ 96 h 160"/>
                <a:gd name="T54" fmla="*/ 113 w 150"/>
                <a:gd name="T55" fmla="*/ 109 h 160"/>
                <a:gd name="T56" fmla="*/ 89 w 150"/>
                <a:gd name="T57" fmla="*/ 124 h 160"/>
                <a:gd name="T58" fmla="*/ 103 w 150"/>
                <a:gd name="T59" fmla="*/ 137 h 160"/>
                <a:gd name="T60" fmla="*/ 103 w 150"/>
                <a:gd name="T61" fmla="*/ 122 h 160"/>
                <a:gd name="T62" fmla="*/ 124 w 150"/>
                <a:gd name="T63" fmla="*/ 137 h 160"/>
                <a:gd name="T64" fmla="*/ 124 w 150"/>
                <a:gd name="T65" fmla="*/ 122 h 160"/>
                <a:gd name="T66" fmla="*/ 113 w 150"/>
                <a:gd name="T67" fmla="*/ 135 h 160"/>
                <a:gd name="T68" fmla="*/ 79 w 150"/>
                <a:gd name="T69" fmla="*/ 39 h 160"/>
                <a:gd name="T70" fmla="*/ 66 w 150"/>
                <a:gd name="T71" fmla="*/ 26 h 160"/>
                <a:gd name="T72" fmla="*/ 66 w 150"/>
                <a:gd name="T73" fmla="*/ 41 h 160"/>
                <a:gd name="T74" fmla="*/ 104 w 150"/>
                <a:gd name="T75" fmla="*/ 39 h 160"/>
                <a:gd name="T76" fmla="*/ 91 w 150"/>
                <a:gd name="T77" fmla="*/ 26 h 160"/>
                <a:gd name="T78" fmla="*/ 91 w 150"/>
                <a:gd name="T79" fmla="*/ 41 h 160"/>
                <a:gd name="T80" fmla="*/ 79 w 150"/>
                <a:gd name="T81" fmla="*/ 65 h 160"/>
                <a:gd name="T82" fmla="*/ 66 w 150"/>
                <a:gd name="T83" fmla="*/ 51 h 160"/>
                <a:gd name="T84" fmla="*/ 66 w 150"/>
                <a:gd name="T85" fmla="*/ 67 h 160"/>
                <a:gd name="T86" fmla="*/ 124 w 150"/>
                <a:gd name="T87" fmla="*/ 41 h 160"/>
                <a:gd name="T88" fmla="*/ 124 w 150"/>
                <a:gd name="T89" fmla="*/ 26 h 160"/>
                <a:gd name="T90" fmla="*/ 113 w 150"/>
                <a:gd name="T91" fmla="*/ 3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" h="160">
                  <a:moveTo>
                    <a:pt x="14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2" y="0"/>
                    <a:pt x="39" y="4"/>
                    <a:pt x="39" y="7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0" y="75"/>
                    <a:pt x="0" y="8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4" y="160"/>
                    <a:pt x="7" y="160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8" y="160"/>
                    <a:pt x="150" y="157"/>
                    <a:pt x="150" y="152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4"/>
                    <a:pt x="148" y="0"/>
                    <a:pt x="144" y="0"/>
                  </a:cubicBezTo>
                  <a:close/>
                  <a:moveTo>
                    <a:pt x="65" y="145"/>
                  </a:moveTo>
                  <a:cubicBezTo>
                    <a:pt x="13" y="145"/>
                    <a:pt x="13" y="145"/>
                    <a:pt x="13" y="145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145"/>
                    <a:pt x="65" y="145"/>
                    <a:pt x="65" y="145"/>
                  </a:cubicBezTo>
                  <a:close/>
                  <a:moveTo>
                    <a:pt x="137" y="145"/>
                  </a:moveTo>
                  <a:cubicBezTo>
                    <a:pt x="79" y="145"/>
                    <a:pt x="79" y="145"/>
                    <a:pt x="79" y="145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145"/>
                    <a:pt x="137" y="145"/>
                    <a:pt x="137" y="145"/>
                  </a:cubicBezTo>
                  <a:close/>
                  <a:moveTo>
                    <a:pt x="137" y="68"/>
                  </a:moveTo>
                  <a:cubicBezTo>
                    <a:pt x="111" y="53"/>
                    <a:pt x="111" y="53"/>
                    <a:pt x="111" y="53"/>
                  </a:cubicBezTo>
                  <a:cubicBezTo>
                    <a:pt x="110" y="51"/>
                    <a:pt x="107" y="51"/>
                    <a:pt x="105" y="53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68"/>
                    <a:pt x="137" y="68"/>
                    <a:pt x="137" y="68"/>
                  </a:cubicBezTo>
                  <a:close/>
                  <a:moveTo>
                    <a:pt x="33" y="111"/>
                  </a:moveTo>
                  <a:cubicBezTo>
                    <a:pt x="35" y="111"/>
                    <a:pt x="35" y="109"/>
                    <a:pt x="35" y="109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5" y="97"/>
                    <a:pt x="35" y="96"/>
                    <a:pt x="3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0" y="97"/>
                    <a:pt x="20" y="97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09"/>
                    <a:pt x="22" y="111"/>
                    <a:pt x="23" y="111"/>
                  </a:cubicBezTo>
                  <a:cubicBezTo>
                    <a:pt x="33" y="111"/>
                    <a:pt x="33" y="111"/>
                    <a:pt x="33" y="111"/>
                  </a:cubicBezTo>
                  <a:close/>
                  <a:moveTo>
                    <a:pt x="57" y="111"/>
                  </a:moveTo>
                  <a:cubicBezTo>
                    <a:pt x="58" y="109"/>
                    <a:pt x="58" y="109"/>
                    <a:pt x="58" y="109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33" y="137"/>
                  </a:moveTo>
                  <a:cubicBezTo>
                    <a:pt x="35" y="137"/>
                    <a:pt x="35" y="135"/>
                    <a:pt x="35" y="135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124"/>
                    <a:pt x="35" y="122"/>
                    <a:pt x="33" y="122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2" y="122"/>
                    <a:pt x="20" y="124"/>
                    <a:pt x="20" y="124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35"/>
                    <a:pt x="22" y="137"/>
                    <a:pt x="23" y="137"/>
                  </a:cubicBezTo>
                  <a:cubicBezTo>
                    <a:pt x="33" y="137"/>
                    <a:pt x="33" y="137"/>
                    <a:pt x="33" y="137"/>
                  </a:cubicBezTo>
                  <a:close/>
                  <a:moveTo>
                    <a:pt x="57" y="137"/>
                  </a:moveTo>
                  <a:cubicBezTo>
                    <a:pt x="58" y="135"/>
                    <a:pt x="58" y="135"/>
                    <a:pt x="58" y="135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57" y="137"/>
                    <a:pt x="57" y="137"/>
                    <a:pt x="57" y="137"/>
                  </a:cubicBezTo>
                  <a:close/>
                  <a:moveTo>
                    <a:pt x="91" y="96"/>
                  </a:moveTo>
                  <a:cubicBezTo>
                    <a:pt x="89" y="97"/>
                    <a:pt x="89" y="97"/>
                    <a:pt x="89" y="97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91" y="96"/>
                    <a:pt x="91" y="96"/>
                    <a:pt x="91" y="96"/>
                  </a:cubicBezTo>
                  <a:close/>
                  <a:moveTo>
                    <a:pt x="114" y="111"/>
                  </a:moveTo>
                  <a:cubicBezTo>
                    <a:pt x="124" y="111"/>
                    <a:pt x="124" y="111"/>
                    <a:pt x="124" y="111"/>
                  </a:cubicBezTo>
                  <a:cubicBezTo>
                    <a:pt x="126" y="111"/>
                    <a:pt x="128" y="109"/>
                    <a:pt x="128" y="109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7"/>
                    <a:pt x="126" y="96"/>
                    <a:pt x="124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3" y="96"/>
                    <a:pt x="113" y="97"/>
                    <a:pt x="113" y="97"/>
                  </a:cubicBezTo>
                  <a:cubicBezTo>
                    <a:pt x="113" y="109"/>
                    <a:pt x="113" y="109"/>
                    <a:pt x="113" y="109"/>
                  </a:cubicBezTo>
                  <a:cubicBezTo>
                    <a:pt x="113" y="109"/>
                    <a:pt x="113" y="111"/>
                    <a:pt x="114" y="111"/>
                  </a:cubicBezTo>
                  <a:close/>
                  <a:moveTo>
                    <a:pt x="91" y="122"/>
                  </a:moveTo>
                  <a:cubicBezTo>
                    <a:pt x="89" y="124"/>
                    <a:pt x="89" y="124"/>
                    <a:pt x="89" y="124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91" y="122"/>
                    <a:pt x="91" y="122"/>
                    <a:pt x="91" y="122"/>
                  </a:cubicBezTo>
                  <a:close/>
                  <a:moveTo>
                    <a:pt x="114" y="137"/>
                  </a:moveTo>
                  <a:cubicBezTo>
                    <a:pt x="124" y="137"/>
                    <a:pt x="124" y="137"/>
                    <a:pt x="124" y="137"/>
                  </a:cubicBezTo>
                  <a:cubicBezTo>
                    <a:pt x="126" y="137"/>
                    <a:pt x="128" y="135"/>
                    <a:pt x="128" y="13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8" y="124"/>
                    <a:pt x="126" y="122"/>
                    <a:pt x="124" y="122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13" y="122"/>
                    <a:pt x="113" y="124"/>
                    <a:pt x="113" y="124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3" y="135"/>
                    <a:pt x="113" y="137"/>
                    <a:pt x="114" y="137"/>
                  </a:cubicBezTo>
                  <a:close/>
                  <a:moveTo>
                    <a:pt x="77" y="41"/>
                  </a:moveTo>
                  <a:cubicBezTo>
                    <a:pt x="79" y="39"/>
                    <a:pt x="79" y="39"/>
                    <a:pt x="79" y="39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7" y="41"/>
                    <a:pt x="77" y="41"/>
                    <a:pt x="77" y="41"/>
                  </a:cubicBezTo>
                  <a:close/>
                  <a:moveTo>
                    <a:pt x="103" y="41"/>
                  </a:moveTo>
                  <a:cubicBezTo>
                    <a:pt x="104" y="39"/>
                    <a:pt x="104" y="39"/>
                    <a:pt x="104" y="3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103" y="41"/>
                    <a:pt x="103" y="41"/>
                    <a:pt x="103" y="41"/>
                  </a:cubicBezTo>
                  <a:close/>
                  <a:moveTo>
                    <a:pt x="77" y="67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6" y="67"/>
                    <a:pt x="66" y="67"/>
                    <a:pt x="66" y="67"/>
                  </a:cubicBezTo>
                  <a:lnTo>
                    <a:pt x="77" y="67"/>
                  </a:lnTo>
                  <a:close/>
                  <a:moveTo>
                    <a:pt x="114" y="41"/>
                  </a:moveTo>
                  <a:cubicBezTo>
                    <a:pt x="124" y="41"/>
                    <a:pt x="124" y="41"/>
                    <a:pt x="124" y="41"/>
                  </a:cubicBezTo>
                  <a:cubicBezTo>
                    <a:pt x="126" y="41"/>
                    <a:pt x="128" y="39"/>
                    <a:pt x="128" y="39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27"/>
                    <a:pt x="126" y="26"/>
                    <a:pt x="12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6"/>
                    <a:pt x="113" y="27"/>
                    <a:pt x="113" y="27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41"/>
                    <a:pt x="114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38" name="TextBox 7837">
              <a:extLst>
                <a:ext uri="{FF2B5EF4-FFF2-40B4-BE49-F238E27FC236}">
                  <a16:creationId xmlns:a16="http://schemas.microsoft.com/office/drawing/2014/main" id="{C4028797-AE1A-F95E-B086-04C3B7C08FF4}"/>
                </a:ext>
              </a:extLst>
            </p:cNvPr>
            <p:cNvSpPr txBox="1"/>
            <p:nvPr/>
          </p:nvSpPr>
          <p:spPr>
            <a:xfrm>
              <a:off x="14603574" y="7910934"/>
              <a:ext cx="3465398" cy="1200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sz="220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High traffic private real estate </a:t>
              </a:r>
            </a:p>
            <a:p>
              <a:pPr algn="ctr">
                <a:lnSpc>
                  <a:spcPct val="100000"/>
                </a:lnSpc>
                <a:spcAft>
                  <a:spcPts val="1200"/>
                </a:spcAft>
              </a:pPr>
              <a:r>
                <a:rPr lang="en-US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(Retail, Banks, etc.)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C03C08E-6DD0-9E3D-0D82-8F32C471CBBF}"/>
              </a:ext>
            </a:extLst>
          </p:cNvPr>
          <p:cNvGrpSpPr/>
          <p:nvPr/>
        </p:nvGrpSpPr>
        <p:grpSpPr>
          <a:xfrm>
            <a:off x="18544100" y="5176452"/>
            <a:ext cx="3885568" cy="7702102"/>
            <a:chOff x="18544100" y="5176452"/>
            <a:chExt cx="3885568" cy="770210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44C0E5E-B277-D9C2-A310-88E8D54438CA}"/>
                </a:ext>
              </a:extLst>
            </p:cNvPr>
            <p:cNvSpPr/>
            <p:nvPr/>
          </p:nvSpPr>
          <p:spPr>
            <a:xfrm>
              <a:off x="18589422" y="11878280"/>
              <a:ext cx="3794924" cy="1000274"/>
            </a:xfrm>
            <a:prstGeom prst="rect">
              <a:avLst/>
            </a:prstGeom>
            <a:solidFill>
              <a:schemeClr val="accent5"/>
            </a:solidFill>
            <a:ln w="57150" cap="flat">
              <a:solidFill>
                <a:schemeClr val="accent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spc="0" dirty="0">
                  <a:solidFill>
                    <a:srgbClr val="FFFFFF"/>
                  </a:solidFill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Consumption Payment</a:t>
              </a: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 </a:t>
              </a:r>
              <a:r>
                <a:rPr kumimoji="0" lang="en-US" sz="2000" b="0" i="0" u="none" strike="noStrike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(1)</a:t>
              </a:r>
              <a:r>
                <a:rPr lang="en-US" sz="2000" spc="0" dirty="0">
                  <a:solidFill>
                    <a:srgbClr val="FFFFFF"/>
                  </a:solidFill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 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spc="0" dirty="0">
                  <a:solidFill>
                    <a:srgbClr val="FFFFFF"/>
                  </a:solidFill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&amp;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Revenue Share </a:t>
              </a:r>
              <a:r>
                <a:rPr kumimoji="0" lang="en-US" sz="2000" b="0" i="0" u="none" strike="noStrike" cap="none" spc="0" normalizeH="0" baseline="3000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(2)</a:t>
              </a:r>
              <a:endParaRPr kumimoji="0" lang="en-US" sz="2800" b="0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FFD549A-E7AD-B641-CAE7-73A674E1A342}"/>
                </a:ext>
              </a:extLst>
            </p:cNvPr>
            <p:cNvSpPr/>
            <p:nvPr/>
          </p:nvSpPr>
          <p:spPr>
            <a:xfrm>
              <a:off x="18589422" y="5176452"/>
              <a:ext cx="3794924" cy="6701828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57150" cap="flat">
              <a:solidFill>
                <a:schemeClr val="accent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DE6A4E-19B6-1B84-373D-17D7E66714E5}"/>
                </a:ext>
              </a:extLst>
            </p:cNvPr>
            <p:cNvSpPr/>
            <p:nvPr/>
          </p:nvSpPr>
          <p:spPr>
            <a:xfrm>
              <a:off x="18544100" y="11042071"/>
              <a:ext cx="3885568" cy="769441"/>
            </a:xfrm>
            <a:prstGeom prst="rect">
              <a:avLst/>
            </a:prstGeom>
            <a:noFill/>
            <a:ln w="571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EV charging 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venir Next LT Pro" panose="020B0504020202020204" pitchFamily="34" charset="0"/>
                  <a:ea typeface="Helvetica Neue Medium"/>
                  <a:cs typeface="Helvetica Neue Medium"/>
                  <a:sym typeface="Helvetica Neue Medium"/>
                </a:rPr>
                <a:t>Solution as a Service with</a:t>
              </a:r>
              <a:endParaRPr kumimoji="0" lang="en-US" sz="2800" b="0" i="0" u="none" strike="noStrike" cap="none" spc="0" normalizeH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  <p:pic>
          <p:nvPicPr>
            <p:cNvPr id="14" name="Picture 13" descr="Logo">
              <a:extLst>
                <a:ext uri="{FF2B5EF4-FFF2-40B4-BE49-F238E27FC236}">
                  <a16:creationId xmlns:a16="http://schemas.microsoft.com/office/drawing/2014/main" id="{747027F0-B94D-388E-A232-B08CD64D27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12837" y="7883257"/>
              <a:ext cx="3548094" cy="1175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5983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5" name="Rectangle"/>
          <p:cNvSpPr/>
          <p:nvPr/>
        </p:nvSpPr>
        <p:spPr>
          <a:xfrm>
            <a:off x="0" y="8527309"/>
            <a:ext cx="24384001" cy="5188689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grpSp>
        <p:nvGrpSpPr>
          <p:cNvPr id="2043" name="Group"/>
          <p:cNvGrpSpPr/>
          <p:nvPr/>
        </p:nvGrpSpPr>
        <p:grpSpPr>
          <a:xfrm>
            <a:off x="2378871" y="9306332"/>
            <a:ext cx="5531753" cy="4312374"/>
            <a:chOff x="0" y="1240057"/>
            <a:chExt cx="5531752" cy="4312365"/>
          </a:xfrm>
        </p:grpSpPr>
        <p:sp>
          <p:nvSpPr>
            <p:cNvPr id="2039" name="Title here"/>
            <p:cNvSpPr/>
            <p:nvPr/>
          </p:nvSpPr>
          <p:spPr>
            <a:xfrm>
              <a:off x="0" y="1240057"/>
              <a:ext cx="5080001" cy="524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PLATFORM IMPLEMENTATION</a:t>
              </a:r>
              <a:endParaRPr dirty="0">
                <a:latin typeface="Avenir Next LT Pro" panose="020B0504020202020204" pitchFamily="34" charset="0"/>
              </a:endParaRPr>
            </a:p>
          </p:txBody>
        </p:sp>
        <p:sp>
          <p:nvSpPr>
            <p:cNvPr id="2041" name="Lorem ipsum dolor sit elit, consect loreretur nisi ipsum sit elit, Lorem ipsum. Lorem ipsum Lorem ipsum dolor sit elit, consect loreretur nisi ipsum"/>
            <p:cNvSpPr/>
            <p:nvPr/>
          </p:nvSpPr>
          <p:spPr>
            <a:xfrm>
              <a:off x="1" y="1926373"/>
              <a:ext cx="5531751" cy="3626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latin typeface="Avenir Next LT Pro" panose="020B0504020202020204" pitchFamily="34" charset="0"/>
                </a:rPr>
                <a:t>Site selection and survey </a:t>
              </a:r>
              <a:r>
                <a:rPr lang="en-US" sz="2000" dirty="0">
                  <a:latin typeface="Avenir Next LT Pro" panose="020B0504020202020204" pitchFamily="34" charset="0"/>
                </a:rPr>
                <a:t>based on traffic projections and demographics  </a:t>
              </a:r>
            </a:p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latin typeface="Avenir Next LT Pro" panose="020B0504020202020204" pitchFamily="34" charset="0"/>
                </a:rPr>
                <a:t>Design and installation </a:t>
              </a:r>
              <a:r>
                <a:rPr lang="en-US" sz="2000" dirty="0">
                  <a:latin typeface="Avenir Next LT Pro" panose="020B0504020202020204" pitchFamily="34" charset="0"/>
                </a:rPr>
                <a:t>of all hardware and software technology needed for a turn-key EV platform</a:t>
              </a:r>
            </a:p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Avenir Next LT Pro" panose="020B0504020202020204" pitchFamily="34" charset="0"/>
                </a:rPr>
                <a:t>Provide </a:t>
              </a:r>
              <a:r>
                <a:rPr lang="en-US" sz="2000" b="1" dirty="0">
                  <a:latin typeface="Avenir Next LT Pro" panose="020B0504020202020204" pitchFamily="34" charset="0"/>
                </a:rPr>
                <a:t>optimized financial solution </a:t>
              </a:r>
              <a:r>
                <a:rPr lang="en-US" sz="2000" dirty="0">
                  <a:latin typeface="Avenir Next LT Pro" panose="020B0504020202020204" pitchFamily="34" charset="0"/>
                </a:rPr>
                <a:t>(Revenue-Share, OPEX and CAPEX)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dirty="0">
                <a:latin typeface="Avenir Next LT Pro" panose="020B0504020202020204" pitchFamily="34" charset="0"/>
              </a:endParaRPr>
            </a:p>
          </p:txBody>
        </p:sp>
      </p:grpSp>
      <p:grpSp>
        <p:nvGrpSpPr>
          <p:cNvPr id="2048" name="Group"/>
          <p:cNvGrpSpPr/>
          <p:nvPr/>
        </p:nvGrpSpPr>
        <p:grpSpPr>
          <a:xfrm>
            <a:off x="9364004" y="9306332"/>
            <a:ext cx="5967229" cy="3603078"/>
            <a:chOff x="-1" y="1240057"/>
            <a:chExt cx="5967228" cy="3603070"/>
          </a:xfrm>
        </p:grpSpPr>
        <p:sp>
          <p:nvSpPr>
            <p:cNvPr id="2044" name="Title here"/>
            <p:cNvSpPr/>
            <p:nvPr/>
          </p:nvSpPr>
          <p:spPr>
            <a:xfrm>
              <a:off x="0" y="1240057"/>
              <a:ext cx="5080001" cy="52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PLATFORM MANAGEMENT</a:t>
              </a:r>
              <a:endParaRPr dirty="0">
                <a:latin typeface="Avenir Next LT Pro" panose="020B0504020202020204" pitchFamily="34" charset="0"/>
              </a:endParaRPr>
            </a:p>
          </p:txBody>
        </p:sp>
        <p:sp>
          <p:nvSpPr>
            <p:cNvPr id="2046" name="Lorem ipsum dolor sit elit, consect loreretur nisi ipsum sit elit, Lorem ipsum. Lorem ipsum Lorem ipsum dolor sit elit, consect loreretur nisi ipsum"/>
            <p:cNvSpPr/>
            <p:nvPr/>
          </p:nvSpPr>
          <p:spPr>
            <a:xfrm>
              <a:off x="-1" y="1926373"/>
              <a:ext cx="5967228" cy="29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Avenir Next LT Pro" panose="020B0504020202020204" pitchFamily="34" charset="0"/>
                </a:rPr>
                <a:t>Provision of Charge Point Operator (CPO) software with </a:t>
              </a:r>
              <a:r>
                <a:rPr lang="en-US" sz="2000" b="1" dirty="0">
                  <a:latin typeface="Avenir Next LT Pro" panose="020B0504020202020204" pitchFamily="34" charset="0"/>
                </a:rPr>
                <a:t>integrated operational capabilities </a:t>
              </a:r>
              <a:r>
                <a:rPr lang="en-US" sz="2000" dirty="0">
                  <a:latin typeface="Avenir Next LT Pro" panose="020B0504020202020204" pitchFamily="34" charset="0"/>
                </a:rPr>
                <a:t>to manage data collection, billings and on-going maintenance</a:t>
              </a:r>
            </a:p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Avenir Next LT Pro" panose="020B0504020202020204" pitchFamily="34" charset="0"/>
                </a:rPr>
                <a:t>Collect real-time data from each EV station and </a:t>
              </a:r>
              <a:r>
                <a:rPr lang="en-US" sz="2000" b="1" dirty="0">
                  <a:latin typeface="Avenir Next LT Pro" panose="020B0504020202020204" pitchFamily="34" charset="0"/>
                </a:rPr>
                <a:t>provide insights </a:t>
              </a:r>
              <a:r>
                <a:rPr lang="en-US" sz="2000" dirty="0">
                  <a:latin typeface="Avenir Next LT Pro" panose="020B0504020202020204" pitchFamily="34" charset="0"/>
                </a:rPr>
                <a:t>on station utilization, carbon credits, and driver information</a:t>
              </a:r>
              <a:endParaRPr lang="en-US" sz="2000" b="1" dirty="0">
                <a:latin typeface="Avenir Next LT Pro" panose="020B0504020202020204" pitchFamily="34" charset="0"/>
              </a:endParaRPr>
            </a:p>
          </p:txBody>
        </p:sp>
      </p:grpSp>
      <p:grpSp>
        <p:nvGrpSpPr>
          <p:cNvPr id="2053" name="Group"/>
          <p:cNvGrpSpPr/>
          <p:nvPr/>
        </p:nvGrpSpPr>
        <p:grpSpPr>
          <a:xfrm>
            <a:off x="16925127" y="9306331"/>
            <a:ext cx="5796649" cy="3756966"/>
            <a:chOff x="-1" y="1240057"/>
            <a:chExt cx="5796648" cy="3756958"/>
          </a:xfrm>
        </p:grpSpPr>
        <p:sp>
          <p:nvSpPr>
            <p:cNvPr id="2049" name="Title here"/>
            <p:cNvSpPr/>
            <p:nvPr/>
          </p:nvSpPr>
          <p:spPr>
            <a:xfrm>
              <a:off x="0" y="1240057"/>
              <a:ext cx="5080001" cy="52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USER APP</a:t>
              </a:r>
              <a:endParaRPr dirty="0">
                <a:latin typeface="Avenir Next LT Pro" panose="020B0504020202020204" pitchFamily="34" charset="0"/>
              </a:endParaRPr>
            </a:p>
          </p:txBody>
        </p:sp>
        <p:sp>
          <p:nvSpPr>
            <p:cNvPr id="2051" name="Lorem ipsum dolor sit elit, consect loreretur nisi ipsum sit elit, Lorem ipsum. Lorem ipsum Lorem ipsum dolor sit elit, consect loreretur nisi ipsum"/>
            <p:cNvSpPr/>
            <p:nvPr/>
          </p:nvSpPr>
          <p:spPr>
            <a:xfrm>
              <a:off x="-1" y="1926373"/>
              <a:ext cx="5796648" cy="307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latin typeface="Avenir Next LT Pro" panose="020B0504020202020204" pitchFamily="34" charset="0"/>
                </a:rPr>
                <a:t>Nationwide open access to EV charging stations </a:t>
              </a:r>
              <a:r>
                <a:rPr lang="en-US" sz="2000" dirty="0">
                  <a:latin typeface="Avenir Next LT Pro" panose="020B0504020202020204" pitchFamily="34" charset="0"/>
                </a:rPr>
                <a:t>by level and operational status in both Alyath’s and 3</a:t>
              </a:r>
              <a:r>
                <a:rPr lang="en-US" sz="2000" baseline="30000" dirty="0">
                  <a:latin typeface="Avenir Next LT Pro" panose="020B0504020202020204" pitchFamily="34" charset="0"/>
                </a:rPr>
                <a:t>rd</a:t>
              </a:r>
              <a:r>
                <a:rPr lang="en-US" sz="2000" dirty="0">
                  <a:latin typeface="Avenir Next LT Pro" panose="020B0504020202020204" pitchFamily="34" charset="0"/>
                </a:rPr>
                <a:t> party networks</a:t>
              </a:r>
            </a:p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Avenir Next LT Pro" panose="020B0504020202020204" pitchFamily="34" charset="0"/>
                </a:rPr>
                <a:t>Al-driven route planning + Safe Route assistant with </a:t>
              </a:r>
              <a:r>
                <a:rPr lang="en-US" sz="2000" b="1" dirty="0">
                  <a:latin typeface="Avenir Next LT Pro" panose="020B0504020202020204" pitchFamily="34" charset="0"/>
                </a:rPr>
                <a:t>unified payment system</a:t>
              </a:r>
            </a:p>
            <a:p>
              <a:pPr marL="285750" indent="-285750">
                <a:lnSpc>
                  <a:spcPts val="3000"/>
                </a:lnSpc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latin typeface="Avenir Next LT Pro" panose="020B0504020202020204" pitchFamily="34" charset="0"/>
                </a:rPr>
                <a:t>2-way communication </a:t>
              </a:r>
              <a:r>
                <a:rPr lang="en-US" sz="2000" dirty="0">
                  <a:latin typeface="Avenir Next LT Pro" panose="020B0504020202020204" pitchFamily="34" charset="0"/>
                </a:rPr>
                <a:t>for charging reservations &amp; notifications and much more</a:t>
              </a:r>
              <a:endParaRPr sz="2000" dirty="0">
                <a:latin typeface="Avenir Next LT Pro" panose="020B0504020202020204" pitchFamily="34" charset="0"/>
              </a:endParaRPr>
            </a:p>
          </p:txBody>
        </p:sp>
      </p:grpSp>
      <p:pic>
        <p:nvPicPr>
          <p:cNvPr id="3" name="Picture 2" descr="Logo">
            <a:extLst>
              <a:ext uri="{FF2B5EF4-FFF2-40B4-BE49-F238E27FC236}">
                <a16:creationId xmlns:a16="http://schemas.microsoft.com/office/drawing/2014/main" id="{C126806F-C4C2-BD93-367F-20C3EF9A6C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0164" y="1149634"/>
            <a:ext cx="4459078" cy="147692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DE6C376-5C08-07C0-1044-F20F41EF3B11}"/>
              </a:ext>
            </a:extLst>
          </p:cNvPr>
          <p:cNvGrpSpPr/>
          <p:nvPr/>
        </p:nvGrpSpPr>
        <p:grpSpPr>
          <a:xfrm>
            <a:off x="0" y="3216601"/>
            <a:ext cx="24384009" cy="5310708"/>
            <a:chOff x="0" y="3216601"/>
            <a:chExt cx="24384009" cy="5310708"/>
          </a:xfrm>
        </p:grpSpPr>
        <p:pic>
          <p:nvPicPr>
            <p:cNvPr id="2036" name="a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056196"/>
              <a:ext cx="24384001" cy="4471113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4" name="Group">
              <a:extLst>
                <a:ext uri="{FF2B5EF4-FFF2-40B4-BE49-F238E27FC236}">
                  <a16:creationId xmlns:a16="http://schemas.microsoft.com/office/drawing/2014/main" id="{3FBDAC3A-174F-24B9-8484-4AA0256C2C4F}"/>
                </a:ext>
              </a:extLst>
            </p:cNvPr>
            <p:cNvGrpSpPr/>
            <p:nvPr/>
          </p:nvGrpSpPr>
          <p:grpSpPr>
            <a:xfrm rot="16200000">
              <a:off x="11304686" y="-8088081"/>
              <a:ext cx="1774642" cy="24384005"/>
              <a:chOff x="0" y="0"/>
              <a:chExt cx="16256000" cy="13716000"/>
            </a:xfrm>
          </p:grpSpPr>
          <p:sp>
            <p:nvSpPr>
              <p:cNvPr id="5" name="Rectangle">
                <a:extLst>
                  <a:ext uri="{FF2B5EF4-FFF2-40B4-BE49-F238E27FC236}">
                    <a16:creationId xmlns:a16="http://schemas.microsoft.com/office/drawing/2014/main" id="{34EA7E1D-E43C-05F0-AA20-5A3189A2482C}"/>
                  </a:ext>
                </a:extLst>
              </p:cNvPr>
              <p:cNvSpPr/>
              <p:nvPr/>
            </p:nvSpPr>
            <p:spPr>
              <a:xfrm>
                <a:off x="0" y="0"/>
                <a:ext cx="8128000" cy="13716001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>
                        <a:alpha val="0"/>
                      </a:srgbClr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dirty="0"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" name="Rectangle">
                <a:extLst>
                  <a:ext uri="{FF2B5EF4-FFF2-40B4-BE49-F238E27FC236}">
                    <a16:creationId xmlns:a16="http://schemas.microsoft.com/office/drawing/2014/main" id="{F24248AB-E48B-F460-9C4E-A065943B1A9D}"/>
                  </a:ext>
                </a:extLst>
              </p:cNvPr>
              <p:cNvSpPr/>
              <p:nvPr/>
            </p:nvSpPr>
            <p:spPr>
              <a:xfrm>
                <a:off x="8128000" y="0"/>
                <a:ext cx="8128000" cy="137160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</p:grpSp>
      </p:grpSp>
      <p:sp>
        <p:nvSpPr>
          <p:cNvPr id="2" name="Three photos showcase">
            <a:extLst>
              <a:ext uri="{FF2B5EF4-FFF2-40B4-BE49-F238E27FC236}">
                <a16:creationId xmlns:a16="http://schemas.microsoft.com/office/drawing/2014/main" id="{78B0625A-C957-3654-2BCA-876D4BDB1698}"/>
              </a:ext>
            </a:extLst>
          </p:cNvPr>
          <p:cNvSpPr txBox="1"/>
          <p:nvPr/>
        </p:nvSpPr>
        <p:spPr>
          <a:xfrm>
            <a:off x="4941827" y="1206330"/>
            <a:ext cx="15610908" cy="2333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lnSpc>
                <a:spcPct val="9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dirty="0">
                <a:solidFill>
                  <a:schemeClr val="tx1"/>
                </a:solidFill>
                <a:latin typeface="Avenir Next LT Pro" panose="020B0504020202020204" pitchFamily="34" charset="0"/>
              </a:rPr>
              <a:t>Alyath’s Solution as a Service </a:t>
            </a:r>
          </a:p>
          <a:p>
            <a:pPr>
              <a:lnSpc>
                <a:spcPct val="10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</a:rPr>
              <a:t>Connects EV drivers, charging stations and electricity providers into a single and easy to use platform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1F03759F-F8F5-530C-BE61-44808732F542}"/>
              </a:ext>
            </a:extLst>
          </p:cNvPr>
          <p:cNvSpPr/>
          <p:nvPr/>
        </p:nvSpPr>
        <p:spPr>
          <a:xfrm rot="5400000">
            <a:off x="7316137" y="879245"/>
            <a:ext cx="730848" cy="15363143"/>
          </a:xfrm>
          <a:prstGeom prst="round2SameRect">
            <a:avLst>
              <a:gd name="adj1" fmla="val 28141"/>
              <a:gd name="adj2" fmla="val 0"/>
            </a:avLst>
          </a:prstGeom>
          <a:solidFill>
            <a:schemeClr val="accent1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LT Pro" panose="020B0504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here">
            <a:extLst>
              <a:ext uri="{FF2B5EF4-FFF2-40B4-BE49-F238E27FC236}">
                <a16:creationId xmlns:a16="http://schemas.microsoft.com/office/drawing/2014/main" id="{26469BA3-B2E1-731F-ADEC-4F263165E734}"/>
              </a:ext>
            </a:extLst>
          </p:cNvPr>
          <p:cNvSpPr/>
          <p:nvPr/>
        </p:nvSpPr>
        <p:spPr>
          <a:xfrm>
            <a:off x="2378871" y="8294015"/>
            <a:ext cx="5080002" cy="524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lnSpc>
                <a:spcPct val="120000"/>
              </a:lnSpc>
              <a:defRPr sz="2500" cap="all" spc="125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dirty="0">
                <a:latin typeface="Avenir Next LT Pro" panose="020B0504020202020204" pitchFamily="34" charset="0"/>
              </a:rPr>
              <a:t>EV Charging STATIONS</a:t>
            </a:r>
            <a:endParaRPr dirty="0">
              <a:latin typeface="Avenir Next LT Pro" panose="020B0504020202020204" pitchFamily="34" charset="0"/>
            </a:endParaRP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E4571875-59B9-879F-FD85-A70E20031E0F}"/>
              </a:ext>
            </a:extLst>
          </p:cNvPr>
          <p:cNvSpPr/>
          <p:nvPr/>
        </p:nvSpPr>
        <p:spPr>
          <a:xfrm rot="16200000" flipH="1">
            <a:off x="20097155" y="4629963"/>
            <a:ext cx="721426" cy="7852285"/>
          </a:xfrm>
          <a:prstGeom prst="round2SameRect">
            <a:avLst>
              <a:gd name="adj1" fmla="val 28141"/>
              <a:gd name="adj2" fmla="val 0"/>
            </a:avLst>
          </a:prstGeom>
          <a:solidFill>
            <a:schemeClr val="accent6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LT Pro" panose="020B0504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itle here">
            <a:extLst>
              <a:ext uri="{FF2B5EF4-FFF2-40B4-BE49-F238E27FC236}">
                <a16:creationId xmlns:a16="http://schemas.microsoft.com/office/drawing/2014/main" id="{9346FA84-E395-2070-E2EB-B2E5AC09C530}"/>
              </a:ext>
            </a:extLst>
          </p:cNvPr>
          <p:cNvSpPr/>
          <p:nvPr/>
        </p:nvSpPr>
        <p:spPr>
          <a:xfrm>
            <a:off x="16925127" y="8294015"/>
            <a:ext cx="5080002" cy="524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lnSpc>
                <a:spcPct val="120000"/>
              </a:lnSpc>
              <a:defRPr sz="2500" cap="all" spc="125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dirty="0">
                <a:latin typeface="Avenir Next LT Pro" panose="020B0504020202020204" pitchFamily="34" charset="0"/>
              </a:rPr>
              <a:t>EV DRIVERS</a:t>
            </a:r>
            <a:endParaRPr dirty="0"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 dir="u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5" grpId="0" animBg="1" advAuto="0"/>
      <p:bldP spid="2043" grpId="0" animBg="1" advAuto="0"/>
      <p:bldP spid="2048" grpId="0" animBg="1" advAuto="0"/>
      <p:bldP spid="2053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002ADF-BDC2-C79D-97A3-1B2119D2E733}"/>
              </a:ext>
            </a:extLst>
          </p:cNvPr>
          <p:cNvSpPr/>
          <p:nvPr/>
        </p:nvSpPr>
        <p:spPr>
          <a:xfrm>
            <a:off x="0" y="5828517"/>
            <a:ext cx="24391674" cy="7887486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Vertical Timeline with images">
            <a:extLst>
              <a:ext uri="{FF2B5EF4-FFF2-40B4-BE49-F238E27FC236}">
                <a16:creationId xmlns:a16="http://schemas.microsoft.com/office/drawing/2014/main" id="{CD9CE311-9EC3-197B-6E08-AEF609088797}"/>
              </a:ext>
            </a:extLst>
          </p:cNvPr>
          <p:cNvSpPr txBox="1"/>
          <p:nvPr/>
        </p:nvSpPr>
        <p:spPr>
          <a:xfrm>
            <a:off x="1083776" y="866531"/>
            <a:ext cx="11548450" cy="1958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lnSpc>
                <a:spcPct val="90000"/>
              </a:lnSpc>
              <a:defRPr sz="6500" spc="0"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sz="8000" dirty="0">
                <a:solidFill>
                  <a:schemeClr val="bg1"/>
                </a:solidFill>
                <a:latin typeface="Avenir Next LT Pro" panose="020B0504020202020204" pitchFamily="34" charset="0"/>
              </a:rPr>
              <a:t>Our Approach</a:t>
            </a:r>
          </a:p>
          <a:p>
            <a:r>
              <a:rPr lang="en-US" sz="5400" dirty="0">
                <a:solidFill>
                  <a:schemeClr val="bg1"/>
                </a:solidFill>
                <a:latin typeface="Avenir Next LT Pro" panose="020B0504020202020204" pitchFamily="34" charset="0"/>
              </a:rPr>
              <a:t>Public Private Partnerships (PPP) </a:t>
            </a:r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40DEB77F-3346-BCCA-8FE8-53FEE874A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452966"/>
              </p:ext>
            </p:extLst>
          </p:nvPr>
        </p:nvGraphicFramePr>
        <p:xfrm>
          <a:off x="1371003" y="3912782"/>
          <a:ext cx="21641994" cy="8065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2999">
                  <a:extLst>
                    <a:ext uri="{9D8B030D-6E8A-4147-A177-3AD203B41FA5}">
                      <a16:colId xmlns:a16="http://schemas.microsoft.com/office/drawing/2014/main" val="3013419669"/>
                    </a:ext>
                  </a:extLst>
                </a:gridCol>
                <a:gridCol w="3843799">
                  <a:extLst>
                    <a:ext uri="{9D8B030D-6E8A-4147-A177-3AD203B41FA5}">
                      <a16:colId xmlns:a16="http://schemas.microsoft.com/office/drawing/2014/main" val="428763194"/>
                    </a:ext>
                  </a:extLst>
                </a:gridCol>
                <a:gridCol w="3843799">
                  <a:extLst>
                    <a:ext uri="{9D8B030D-6E8A-4147-A177-3AD203B41FA5}">
                      <a16:colId xmlns:a16="http://schemas.microsoft.com/office/drawing/2014/main" val="1098073320"/>
                    </a:ext>
                  </a:extLst>
                </a:gridCol>
                <a:gridCol w="3843799">
                  <a:extLst>
                    <a:ext uri="{9D8B030D-6E8A-4147-A177-3AD203B41FA5}">
                      <a16:colId xmlns:a16="http://schemas.microsoft.com/office/drawing/2014/main" val="3768444684"/>
                    </a:ext>
                  </a:extLst>
                </a:gridCol>
                <a:gridCol w="3843799">
                  <a:extLst>
                    <a:ext uri="{9D8B030D-6E8A-4147-A177-3AD203B41FA5}">
                      <a16:colId xmlns:a16="http://schemas.microsoft.com/office/drawing/2014/main" val="3692556721"/>
                    </a:ext>
                  </a:extLst>
                </a:gridCol>
                <a:gridCol w="3843799">
                  <a:extLst>
                    <a:ext uri="{9D8B030D-6E8A-4147-A177-3AD203B41FA5}">
                      <a16:colId xmlns:a16="http://schemas.microsoft.com/office/drawing/2014/main" val="28368233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sz="3200" b="1" dirty="0">
                        <a:latin typeface="Avenir Next LT Pro" panose="020B0504020202020204" pitchFamily="34" charset="0"/>
                      </a:endParaRPr>
                    </a:p>
                  </a:txBody>
                  <a:tcPr marL="18288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 Demi" panose="020B0704020202020204" pitchFamily="34" charset="0"/>
                          <a:sym typeface="Raleway"/>
                        </a:rPr>
                        <a:t>RESEARCH</a:t>
                      </a:r>
                    </a:p>
                  </a:txBody>
                  <a:tcPr marL="50292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 Demi" panose="020B0704020202020204" pitchFamily="34" charset="0"/>
                          <a:ea typeface="+mn-ea"/>
                          <a:cs typeface="+mn-cs"/>
                          <a:sym typeface="Raleway"/>
                        </a:rPr>
                        <a:t>CONCEPT</a:t>
                      </a:r>
                    </a:p>
                  </a:txBody>
                  <a:tcPr marL="50292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 Demi" panose="020B0704020202020204" pitchFamily="34" charset="0"/>
                          <a:sym typeface="Raleway"/>
                        </a:rPr>
                        <a:t>DESIGN</a:t>
                      </a:r>
                    </a:p>
                  </a:txBody>
                  <a:tcPr marL="50292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 Demi" panose="020B0704020202020204" pitchFamily="34" charset="0"/>
                          <a:sym typeface="Raleway"/>
                        </a:rPr>
                        <a:t>FUND</a:t>
                      </a:r>
                    </a:p>
                  </a:txBody>
                  <a:tcPr marL="50292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 Demi" panose="020B0704020202020204" pitchFamily="34" charset="0"/>
                          <a:sym typeface="Raleway"/>
                        </a:rPr>
                        <a:t>DEPLOY / O&amp;M</a:t>
                      </a:r>
                    </a:p>
                  </a:txBody>
                  <a:tcPr marL="502920" marR="18288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0058018"/>
                  </a:ext>
                </a:extLst>
              </a:tr>
              <a:tr h="4061949">
                <a:tc>
                  <a:txBody>
                    <a:bodyPr/>
                    <a:lstStyle/>
                    <a:p>
                      <a:pPr marL="0" marR="0" lvl="0" indent="0" algn="l" defTabSz="8255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>
                          <a:solidFill>
                            <a:schemeClr val="bg1"/>
                          </a:solidFill>
                          <a:latin typeface="Avenir Next LT Pro Demi" panose="020B0704020202020204" pitchFamily="34" charset="0"/>
                          <a:cs typeface="Poppins" panose="00000500000000000000" pitchFamily="50" charset="0"/>
                        </a:rPr>
                        <a:t>Alyath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endParaRPr lang="en-US" sz="3200" b="0" dirty="0">
                        <a:latin typeface="Avenir Next LT Pro Demi" panose="020B0704020202020204" pitchFamily="34" charset="0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Access public funding allocated by municipalities</a:t>
                      </a:r>
                    </a:p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Engage partner network with signed municipal agreements to deploy public Level 3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Match private real state list with geographies where subsidies are available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Identify optimal solution providers to deploy the EV charging platform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Alyath and its investor partners provide the equity and debt capital to fuel the consumption-based model </a:t>
                      </a:r>
                      <a:endParaRPr kumimoji="0" lang="en-US" sz="2400" b="0" i="0" u="none" strike="noStrike" kern="0" cap="none" spc="53" normalizeH="0" baseline="0" noProof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uLnTx/>
                        <a:uFillTx/>
                        <a:latin typeface="Avenir Next LT Pro" panose="020B0504020202020204" pitchFamily="34" charset="0"/>
                        <a:sym typeface="Raleway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Alyath and its solution providers implement the EV charging platform, as well as on-going operations and maintenance of the network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1482319"/>
                  </a:ext>
                </a:extLst>
              </a:tr>
              <a:tr h="3049264">
                <a:tc>
                  <a:txBody>
                    <a:bodyPr/>
                    <a:lstStyle/>
                    <a:p>
                      <a:pPr marL="0" marR="0" lvl="0" indent="0" algn="l" defTabSz="8255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>
                          <a:solidFill>
                            <a:schemeClr val="bg1"/>
                          </a:solidFill>
                          <a:latin typeface="Avenir Next LT Pro Demi" panose="020B0704020202020204" pitchFamily="34" charset="0"/>
                          <a:cs typeface="Poppins" panose="00000500000000000000" pitchFamily="50" charset="0"/>
                        </a:rPr>
                        <a:t>Public and/or Private Entity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Identify franchises/branches/offices which own their real estate</a:t>
                      </a: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sym typeface="Raleway"/>
                        </a:rPr>
                        <a:t>Select restaurants/branches/offices with highest traffic and most suited EV site and demographics</a:t>
                      </a:r>
                    </a:p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2400" b="0" i="0" u="none" strike="noStrike" kern="0" cap="none" spc="53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venir Next LT Pro" panose="020B0504020202020204" pitchFamily="34" charset="0"/>
                        <a:ea typeface="+mn-ea"/>
                        <a:cs typeface="+mn-cs"/>
                        <a:sym typeface="Raleway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0" cap="none" spc="53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venir Next LT Pro" panose="020B0504020202020204" pitchFamily="34" charset="0"/>
                          <a:ea typeface="+mn-ea"/>
                          <a:cs typeface="+mn-cs"/>
                          <a:sym typeface="Raleway"/>
                        </a:rPr>
                        <a:t>Lease private real state for EV charging infrastructure deployment</a:t>
                      </a:r>
                    </a:p>
                    <a:p>
                      <a:pPr marL="342900" marR="0" lvl="0" indent="-342900" algn="l" defTabSz="825500" rtl="0" eaLnBrk="1" fontAlgn="auto" latinLnBrk="0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2400" b="0" i="0" u="none" strike="noStrike" kern="0" cap="none" spc="53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venir Next LT Pro" panose="020B0504020202020204" pitchFamily="34" charset="0"/>
                        <a:ea typeface="+mn-ea"/>
                        <a:cs typeface="+mn-cs"/>
                        <a:sym typeface="Montserrat Bold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endParaRPr lang="en-US" sz="3200" dirty="0">
                        <a:latin typeface="Avenir Next LT Pro" panose="020B0504020202020204" pitchFamily="34" charset="0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endParaRPr lang="en-US" sz="3200" dirty="0">
                        <a:latin typeface="Avenir Next LT Pro" panose="020B0504020202020204" pitchFamily="34" charset="0"/>
                      </a:endParaRPr>
                    </a:p>
                  </a:txBody>
                  <a:tcPr marL="182880" marR="182880" marT="274320" marB="18288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1028583"/>
                  </a:ext>
                </a:extLst>
              </a:tr>
            </a:tbl>
          </a:graphicData>
        </a:graphic>
      </p:graphicFrame>
      <p:pic>
        <p:nvPicPr>
          <p:cNvPr id="5" name="Picture 4" descr="Logo">
            <a:extLst>
              <a:ext uri="{FF2B5EF4-FFF2-40B4-BE49-F238E27FC236}">
                <a16:creationId xmlns:a16="http://schemas.microsoft.com/office/drawing/2014/main" id="{EBFE2F76-FD28-CE73-C4EC-4700A096B1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48158" y="11138679"/>
            <a:ext cx="2725480" cy="196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9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6E8FC4-F037-540E-FD2E-8FF805EE2FCE}"/>
              </a:ext>
            </a:extLst>
          </p:cNvPr>
          <p:cNvSpPr txBox="1"/>
          <p:nvPr/>
        </p:nvSpPr>
        <p:spPr>
          <a:xfrm>
            <a:off x="5469776" y="3486603"/>
            <a:ext cx="12036828" cy="50885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sng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Contact Info</a:t>
            </a:r>
          </a:p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Email: </a:t>
            </a:r>
            <a:r>
              <a:rPr kumimoji="0" lang="en-US" sz="6000" b="0" i="0" u="none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  <a:hlinkClick r:id="rId2"/>
              </a:rPr>
              <a:t>info@alyath.com</a:t>
            </a:r>
            <a:endParaRPr kumimoji="0" lang="en-US" sz="6000" b="0" i="0" u="none" strike="noStrike" cap="none" spc="53" normalizeH="0" baseline="0" dirty="0">
              <a:ln>
                <a:noFill/>
              </a:ln>
              <a:solidFill>
                <a:srgbClr val="454546"/>
              </a:solidFill>
              <a:effectLst/>
              <a:uFillTx/>
              <a:latin typeface="Avenir Next LT Pro" panose="020B0504020202020204" pitchFamily="34" charset="0"/>
              <a:sym typeface="Raleway"/>
            </a:endParaRPr>
          </a:p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dirty="0">
                <a:latin typeface="Avenir Next LT Pro" panose="020B0504020202020204" pitchFamily="34" charset="0"/>
              </a:rPr>
              <a:t>Phone: 954-XXX-XXXX</a:t>
            </a:r>
            <a:endParaRPr kumimoji="0" lang="en-US" sz="9600" b="0" i="0" u="none" strike="noStrike" cap="none" spc="53" normalizeH="0" baseline="0" dirty="0">
              <a:ln>
                <a:noFill/>
              </a:ln>
              <a:solidFill>
                <a:srgbClr val="454546"/>
              </a:solidFill>
              <a:effectLst/>
              <a:uFillTx/>
              <a:latin typeface="Avenir Next LT Pro" panose="020B0504020202020204" pitchFamily="34" charset="0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28680409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">
            <a:extLst>
              <a:ext uri="{FF2B5EF4-FFF2-40B4-BE49-F238E27FC236}">
                <a16:creationId xmlns:a16="http://schemas.microsoft.com/office/drawing/2014/main" id="{0AC6149B-723E-EF7C-250C-03F2B4EC39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866" y="5292326"/>
            <a:ext cx="4459078" cy="1476924"/>
          </a:xfrm>
          <a:prstGeom prst="rect">
            <a:avLst/>
          </a:prstGeom>
        </p:spPr>
      </p:pic>
      <p:pic>
        <p:nvPicPr>
          <p:cNvPr id="4" name="Picture 3" descr="Logo">
            <a:extLst>
              <a:ext uri="{FF2B5EF4-FFF2-40B4-BE49-F238E27FC236}">
                <a16:creationId xmlns:a16="http://schemas.microsoft.com/office/drawing/2014/main" id="{560D3C2A-F3EA-FF62-42FF-4AF329A732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2134" y="7007653"/>
            <a:ext cx="4406542" cy="73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6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8" name="photo-1415889678233-eb900aeee9e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9"/>
            <a:ext cx="24384000" cy="13716020"/>
          </a:xfrm>
          <a:prstGeom prst="rect">
            <a:avLst/>
          </a:prstGeom>
          <a:ln w="12700">
            <a:miter lim="400000"/>
          </a:ln>
        </p:spPr>
      </p:pic>
      <p:sp>
        <p:nvSpPr>
          <p:cNvPr id="1919" name="Shape"/>
          <p:cNvSpPr/>
          <p:nvPr/>
        </p:nvSpPr>
        <p:spPr>
          <a:xfrm>
            <a:off x="0" y="4123771"/>
            <a:ext cx="18529865" cy="5468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16728" y="21600"/>
                </a:lnTo>
                <a:cubicBezTo>
                  <a:pt x="17422" y="21600"/>
                  <a:pt x="17977" y="21600"/>
                  <a:pt x="18428" y="21519"/>
                </a:cubicBezTo>
                <a:cubicBezTo>
                  <a:pt x="18878" y="21438"/>
                  <a:pt x="19225" y="21275"/>
                  <a:pt x="19503" y="20949"/>
                </a:cubicBezTo>
                <a:cubicBezTo>
                  <a:pt x="20388" y="19857"/>
                  <a:pt x="21086" y="17494"/>
                  <a:pt x="21408" y="14494"/>
                </a:cubicBezTo>
                <a:cubicBezTo>
                  <a:pt x="21535" y="13310"/>
                  <a:pt x="21600" y="12060"/>
                  <a:pt x="21600" y="10800"/>
                </a:cubicBezTo>
                <a:cubicBezTo>
                  <a:pt x="21600" y="9540"/>
                  <a:pt x="21535" y="8290"/>
                  <a:pt x="21408" y="7106"/>
                </a:cubicBezTo>
                <a:cubicBezTo>
                  <a:pt x="21086" y="4106"/>
                  <a:pt x="20388" y="1743"/>
                  <a:pt x="19503" y="651"/>
                </a:cubicBezTo>
                <a:cubicBezTo>
                  <a:pt x="19225" y="325"/>
                  <a:pt x="18878" y="162"/>
                  <a:pt x="18428" y="81"/>
                </a:cubicBezTo>
                <a:cubicBezTo>
                  <a:pt x="17977" y="0"/>
                  <a:pt x="17422" y="0"/>
                  <a:pt x="1672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20" name="Bridging multiple connection"/>
          <p:cNvSpPr txBox="1"/>
          <p:nvPr/>
        </p:nvSpPr>
        <p:spPr>
          <a:xfrm>
            <a:off x="6653492" y="5255445"/>
            <a:ext cx="11493795" cy="3426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lnSpc>
                <a:spcPct val="90000"/>
              </a:lnSpc>
              <a:defRPr sz="90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sz="8000" dirty="0">
                <a:latin typeface="Avenir Next LT Pro" panose="020B0504020202020204" pitchFamily="34" charset="0"/>
              </a:rPr>
              <a:t>Enabling fast and integrated EV charging networks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E33E3B-04B5-5050-C101-ABB4D960B412}"/>
              </a:ext>
            </a:extLst>
          </p:cNvPr>
          <p:cNvGrpSpPr/>
          <p:nvPr/>
        </p:nvGrpSpPr>
        <p:grpSpPr>
          <a:xfrm>
            <a:off x="1084073" y="5491811"/>
            <a:ext cx="4459078" cy="2452248"/>
            <a:chOff x="1104128" y="5491811"/>
            <a:chExt cx="4459078" cy="2452248"/>
          </a:xfrm>
        </p:grpSpPr>
        <p:pic>
          <p:nvPicPr>
            <p:cNvPr id="22" name="Picture 21" descr="Logo">
              <a:extLst>
                <a:ext uri="{FF2B5EF4-FFF2-40B4-BE49-F238E27FC236}">
                  <a16:creationId xmlns:a16="http://schemas.microsoft.com/office/drawing/2014/main" id="{6B5B643E-0441-2714-FD81-538784254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4128" y="5491811"/>
              <a:ext cx="4459078" cy="1476924"/>
            </a:xfrm>
            <a:prstGeom prst="rect">
              <a:avLst/>
            </a:prstGeom>
          </p:spPr>
        </p:pic>
        <p:pic>
          <p:nvPicPr>
            <p:cNvPr id="23" name="Picture 22" descr="Logo">
              <a:extLst>
                <a:ext uri="{FF2B5EF4-FFF2-40B4-BE49-F238E27FC236}">
                  <a16:creationId xmlns:a16="http://schemas.microsoft.com/office/drawing/2014/main" id="{4DC20DDA-17D5-BF3E-A837-5E018C8094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0396" y="7207138"/>
              <a:ext cx="4406542" cy="73692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8" grpId="0" animBg="1" advAuto="0"/>
      <p:bldP spid="1919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9" name="Rectangle"/>
          <p:cNvSpPr/>
          <p:nvPr/>
        </p:nvSpPr>
        <p:spPr>
          <a:xfrm>
            <a:off x="0" y="4546930"/>
            <a:ext cx="24384001" cy="9218661"/>
          </a:xfrm>
          <a:prstGeom prst="rect">
            <a:avLst/>
          </a:prstGeom>
          <a:solidFill>
            <a:srgbClr val="00206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600"/>
          </a:p>
        </p:txBody>
      </p:sp>
      <p:sp>
        <p:nvSpPr>
          <p:cNvPr id="2" name="Three photos showcase">
            <a:extLst>
              <a:ext uri="{FF2B5EF4-FFF2-40B4-BE49-F238E27FC236}">
                <a16:creationId xmlns:a16="http://schemas.microsoft.com/office/drawing/2014/main" id="{DC0D7B56-F672-3299-C7CF-8E460B62FD37}"/>
              </a:ext>
            </a:extLst>
          </p:cNvPr>
          <p:cNvSpPr txBox="1"/>
          <p:nvPr/>
        </p:nvSpPr>
        <p:spPr>
          <a:xfrm>
            <a:off x="4941827" y="1323292"/>
            <a:ext cx="16449281" cy="2180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lnSpc>
                <a:spcPct val="9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dirty="0">
                <a:solidFill>
                  <a:schemeClr val="tx1"/>
                </a:solidFill>
                <a:latin typeface="Avenir Next LT Pro" panose="020B0504020202020204" pitchFamily="34" charset="0"/>
              </a:rPr>
              <a:t>About Alyath </a:t>
            </a:r>
          </a:p>
          <a:p>
            <a:pPr>
              <a:lnSpc>
                <a:spcPct val="9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5400" dirty="0">
                <a:solidFill>
                  <a:schemeClr val="bg1">
                    <a:lumMod val="65000"/>
                  </a:schemeClr>
                </a:solidFill>
                <a:latin typeface="Avenir Next LT Pro" panose="020B0504020202020204" pitchFamily="34" charset="0"/>
              </a:rPr>
              <a:t>Why us?</a:t>
            </a:r>
            <a:endParaRPr sz="5400" dirty="0">
              <a:solidFill>
                <a:schemeClr val="bg1">
                  <a:lumMod val="65000"/>
                </a:schemeClr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18" name="Picture 17" descr="Logo">
            <a:extLst>
              <a:ext uri="{FF2B5EF4-FFF2-40B4-BE49-F238E27FC236}">
                <a16:creationId xmlns:a16="http://schemas.microsoft.com/office/drawing/2014/main" id="{349A5677-D838-2C4D-60BC-C73BC32DA4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0164" y="1266596"/>
            <a:ext cx="4459078" cy="147692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1AEB97E-5AA1-994C-AF09-F5354F82B51E}"/>
              </a:ext>
            </a:extLst>
          </p:cNvPr>
          <p:cNvGrpSpPr/>
          <p:nvPr/>
        </p:nvGrpSpPr>
        <p:grpSpPr>
          <a:xfrm>
            <a:off x="17088034" y="5740060"/>
            <a:ext cx="7363022" cy="7719479"/>
            <a:chOff x="17088034" y="5740060"/>
            <a:chExt cx="7363022" cy="7719479"/>
          </a:xfrm>
        </p:grpSpPr>
        <p:sp>
          <p:nvSpPr>
            <p:cNvPr id="13" name="Rounded Rectangle">
              <a:extLst>
                <a:ext uri="{FF2B5EF4-FFF2-40B4-BE49-F238E27FC236}">
                  <a16:creationId xmlns:a16="http://schemas.microsoft.com/office/drawing/2014/main" id="{3AA65E16-3A7B-5AAD-5075-FD1CE10638B2}"/>
                </a:ext>
              </a:extLst>
            </p:cNvPr>
            <p:cNvSpPr/>
            <p:nvPr/>
          </p:nvSpPr>
          <p:spPr>
            <a:xfrm>
              <a:off x="17173778" y="5740060"/>
              <a:ext cx="1603378" cy="1498601"/>
            </a:xfrm>
            <a:prstGeom prst="roundRect">
              <a:avLst>
                <a:gd name="adj" fmla="val 22153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" name="Duis aute irure lorem dolor in enderit in volu ptate velit. Lorem ipsum dolor Duis aute irure lorem dolor in enderit in volu">
              <a:extLst>
                <a:ext uri="{FF2B5EF4-FFF2-40B4-BE49-F238E27FC236}">
                  <a16:creationId xmlns:a16="http://schemas.microsoft.com/office/drawing/2014/main" id="{69FF71EC-C223-CF62-5A13-4ACB3CD200EC}"/>
                </a:ext>
              </a:extLst>
            </p:cNvPr>
            <p:cNvSpPr txBox="1"/>
            <p:nvPr/>
          </p:nvSpPr>
          <p:spPr>
            <a:xfrm>
              <a:off x="17088034" y="9220658"/>
              <a:ext cx="5449462" cy="27628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en-US" sz="2000" dirty="0">
                  <a:latin typeface="Avenir Next LT Pro" panose="020B0504020202020204" pitchFamily="34" charset="0"/>
                </a:rPr>
                <a:t>We enable a new, smart and high-power   EV charging solution and consumer lifestyle </a:t>
              </a:r>
              <a:r>
                <a:rPr lang="en-US" sz="2000" b="1" dirty="0">
                  <a:latin typeface="Avenir Next LT Pro" panose="020B0504020202020204" pitchFamily="34" charset="0"/>
                </a:rPr>
                <a:t>powered by Al</a:t>
              </a:r>
              <a:r>
                <a:rPr lang="en-US" sz="2000" baseline="30000" dirty="0">
                  <a:latin typeface="Avenir Next LT Pro" panose="020B0504020202020204" pitchFamily="34" charset="0"/>
                </a:rPr>
                <a:t>(2) </a:t>
              </a:r>
              <a:r>
                <a:rPr lang="en-US" sz="2000" dirty="0">
                  <a:latin typeface="Avenir Next LT Pro" panose="020B0504020202020204" pitchFamily="34" charset="0"/>
                </a:rPr>
                <a:t>with sustainability in mind. We </a:t>
              </a:r>
              <a:r>
                <a:rPr lang="en-US" sz="2000" b="1" dirty="0">
                  <a:latin typeface="Avenir Next LT Pro" panose="020B0504020202020204" pitchFamily="34" charset="0"/>
                </a:rPr>
                <a:t>incorporate solar and other CO</a:t>
              </a:r>
              <a:r>
                <a:rPr lang="en-US" sz="2000" b="1" baseline="-25000" dirty="0">
                  <a:latin typeface="Avenir Next LT Pro" panose="020B0504020202020204" pitchFamily="34" charset="0"/>
                </a:rPr>
                <a:t>2</a:t>
              </a:r>
              <a:r>
                <a:rPr lang="en-US" sz="2000" b="1" dirty="0">
                  <a:latin typeface="Avenir Next LT Pro" panose="020B0504020202020204" pitchFamily="34" charset="0"/>
                </a:rPr>
                <a:t> reducing technologies </a:t>
              </a:r>
              <a:r>
                <a:rPr lang="en-US" sz="2000" dirty="0">
                  <a:latin typeface="Avenir Next LT Pro" panose="020B0504020202020204" pitchFamily="34" charset="0"/>
                </a:rPr>
                <a:t>into our solution platform to augment power-limited grids when needed</a:t>
              </a:r>
            </a:p>
          </p:txBody>
        </p:sp>
        <p:sp>
          <p:nvSpPr>
            <p:cNvPr id="6" name="Projects">
              <a:extLst>
                <a:ext uri="{FF2B5EF4-FFF2-40B4-BE49-F238E27FC236}">
                  <a16:creationId xmlns:a16="http://schemas.microsoft.com/office/drawing/2014/main" id="{4B987179-DEB4-3F57-815A-6CBD646AC710}"/>
                </a:ext>
              </a:extLst>
            </p:cNvPr>
            <p:cNvSpPr txBox="1"/>
            <p:nvPr/>
          </p:nvSpPr>
          <p:spPr>
            <a:xfrm>
              <a:off x="17088035" y="7873372"/>
              <a:ext cx="5292969" cy="989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SUSTAINABLE </a:t>
              </a:r>
            </a:p>
            <a:p>
              <a:r>
                <a:rPr lang="en-US" dirty="0">
                  <a:latin typeface="Avenir Next LT Pro" panose="020B0504020202020204" pitchFamily="34" charset="0"/>
                </a:rPr>
                <a:t>INNOVATION</a:t>
              </a:r>
            </a:p>
          </p:txBody>
        </p:sp>
        <p:sp>
          <p:nvSpPr>
            <p:cNvPr id="10" name="Lorem ipsum dolor sit elit, consect loreretur adipiscing nisi aute. ipsum sit elit, Lorem ipsum dolor sit elit, Lorem ipsum dolor sit elit, consect loreretur adipiscing">
              <a:extLst>
                <a:ext uri="{FF2B5EF4-FFF2-40B4-BE49-F238E27FC236}">
                  <a16:creationId xmlns:a16="http://schemas.microsoft.com/office/drawing/2014/main" id="{E8ABDE25-A12D-50BF-766D-8F0FCD0CF7D8}"/>
                </a:ext>
              </a:extLst>
            </p:cNvPr>
            <p:cNvSpPr txBox="1"/>
            <p:nvPr/>
          </p:nvSpPr>
          <p:spPr>
            <a:xfrm>
              <a:off x="19617542" y="13126114"/>
              <a:ext cx="4833514" cy="33342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342900" indent="-342900">
                <a:lnSpc>
                  <a:spcPct val="100000"/>
                </a:lnSpc>
                <a:spcAft>
                  <a:spcPts val="600"/>
                </a:spcAft>
                <a:buAutoNum type="arabicParenBoth"/>
                <a:defRPr sz="9000" spc="0">
                  <a:latin typeface="+mn-lt"/>
                  <a:ea typeface="+mn-ea"/>
                  <a:cs typeface="+mn-cs"/>
                  <a:sym typeface="Montserrat Bold"/>
                </a:defRPr>
              </a:pPr>
              <a:r>
                <a:rPr lang="en-US" sz="1500" spc="0" dirty="0">
                  <a:solidFill>
                    <a:schemeClr val="bg1"/>
                  </a:solidFill>
                  <a:latin typeface="Avenir Next LT Pro" panose="020B0504020202020204" pitchFamily="34" charset="0"/>
                  <a:ea typeface="+mn-ea"/>
                  <a:cs typeface="+mn-cs"/>
                </a:rPr>
                <a:t>Electrical Vehicle          (2)  Artificial Intelligence</a:t>
              </a:r>
            </a:p>
          </p:txBody>
        </p:sp>
        <p:sp>
          <p:nvSpPr>
            <p:cNvPr id="15" name="Freeform 154">
              <a:extLst>
                <a:ext uri="{FF2B5EF4-FFF2-40B4-BE49-F238E27FC236}">
                  <a16:creationId xmlns:a16="http://schemas.microsoft.com/office/drawing/2014/main" id="{9736D4D6-E617-7E29-BF47-914FAEBFD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9083" y="6120720"/>
              <a:ext cx="672768" cy="737280"/>
            </a:xfrm>
            <a:custGeom>
              <a:avLst/>
              <a:gdLst>
                <a:gd name="T0" fmla="*/ 73 w 146"/>
                <a:gd name="T1" fmla="*/ 0 h 160"/>
                <a:gd name="T2" fmla="*/ 53 w 146"/>
                <a:gd name="T3" fmla="*/ 35 h 160"/>
                <a:gd name="T4" fmla="*/ 73 w 146"/>
                <a:gd name="T5" fmla="*/ 70 h 160"/>
                <a:gd name="T6" fmla="*/ 93 w 146"/>
                <a:gd name="T7" fmla="*/ 35 h 160"/>
                <a:gd name="T8" fmla="*/ 73 w 146"/>
                <a:gd name="T9" fmla="*/ 0 h 160"/>
                <a:gd name="T10" fmla="*/ 82 w 146"/>
                <a:gd name="T11" fmla="*/ 88 h 160"/>
                <a:gd name="T12" fmla="*/ 123 w 146"/>
                <a:gd name="T13" fmla="*/ 88 h 160"/>
                <a:gd name="T14" fmla="*/ 144 w 146"/>
                <a:gd name="T15" fmla="*/ 53 h 160"/>
                <a:gd name="T16" fmla="*/ 103 w 146"/>
                <a:gd name="T17" fmla="*/ 53 h 160"/>
                <a:gd name="T18" fmla="*/ 82 w 146"/>
                <a:gd name="T19" fmla="*/ 88 h 160"/>
                <a:gd name="T20" fmla="*/ 103 w 146"/>
                <a:gd name="T21" fmla="*/ 104 h 160"/>
                <a:gd name="T22" fmla="*/ 82 w 146"/>
                <a:gd name="T23" fmla="*/ 139 h 160"/>
                <a:gd name="T24" fmla="*/ 123 w 146"/>
                <a:gd name="T25" fmla="*/ 139 h 160"/>
                <a:gd name="T26" fmla="*/ 144 w 146"/>
                <a:gd name="T27" fmla="*/ 104 h 160"/>
                <a:gd name="T28" fmla="*/ 103 w 146"/>
                <a:gd name="T29" fmla="*/ 104 h 160"/>
                <a:gd name="T30" fmla="*/ 42 w 146"/>
                <a:gd name="T31" fmla="*/ 53 h 160"/>
                <a:gd name="T32" fmla="*/ 2 w 146"/>
                <a:gd name="T33" fmla="*/ 53 h 160"/>
                <a:gd name="T34" fmla="*/ 22 w 146"/>
                <a:gd name="T35" fmla="*/ 88 h 160"/>
                <a:gd name="T36" fmla="*/ 63 w 146"/>
                <a:gd name="T37" fmla="*/ 88 h 160"/>
                <a:gd name="T38" fmla="*/ 42 w 146"/>
                <a:gd name="T39" fmla="*/ 53 h 160"/>
                <a:gd name="T40" fmla="*/ 42 w 146"/>
                <a:gd name="T41" fmla="*/ 104 h 160"/>
                <a:gd name="T42" fmla="*/ 2 w 146"/>
                <a:gd name="T43" fmla="*/ 104 h 160"/>
                <a:gd name="T44" fmla="*/ 22 w 146"/>
                <a:gd name="T45" fmla="*/ 139 h 160"/>
                <a:gd name="T46" fmla="*/ 63 w 146"/>
                <a:gd name="T47" fmla="*/ 139 h 160"/>
                <a:gd name="T48" fmla="*/ 42 w 146"/>
                <a:gd name="T49" fmla="*/ 104 h 160"/>
                <a:gd name="T50" fmla="*/ 73 w 146"/>
                <a:gd name="T51" fmla="*/ 78 h 160"/>
                <a:gd name="T52" fmla="*/ 69 w 146"/>
                <a:gd name="T53" fmla="*/ 80 h 160"/>
                <a:gd name="T54" fmla="*/ 69 w 146"/>
                <a:gd name="T55" fmla="*/ 157 h 160"/>
                <a:gd name="T56" fmla="*/ 73 w 146"/>
                <a:gd name="T57" fmla="*/ 160 h 160"/>
                <a:gd name="T58" fmla="*/ 77 w 146"/>
                <a:gd name="T59" fmla="*/ 157 h 160"/>
                <a:gd name="T60" fmla="*/ 77 w 146"/>
                <a:gd name="T61" fmla="*/ 80 h 160"/>
                <a:gd name="T62" fmla="*/ 73 w 146"/>
                <a:gd name="T63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" h="160">
                  <a:moveTo>
                    <a:pt x="73" y="0"/>
                  </a:moveTo>
                  <a:cubicBezTo>
                    <a:pt x="60" y="5"/>
                    <a:pt x="53" y="23"/>
                    <a:pt x="53" y="35"/>
                  </a:cubicBezTo>
                  <a:cubicBezTo>
                    <a:pt x="53" y="47"/>
                    <a:pt x="60" y="65"/>
                    <a:pt x="73" y="70"/>
                  </a:cubicBezTo>
                  <a:cubicBezTo>
                    <a:pt x="85" y="65"/>
                    <a:pt x="93" y="47"/>
                    <a:pt x="93" y="35"/>
                  </a:cubicBezTo>
                  <a:cubicBezTo>
                    <a:pt x="93" y="23"/>
                    <a:pt x="85" y="5"/>
                    <a:pt x="73" y="0"/>
                  </a:cubicBezTo>
                  <a:close/>
                  <a:moveTo>
                    <a:pt x="82" y="88"/>
                  </a:moveTo>
                  <a:cubicBezTo>
                    <a:pt x="93" y="96"/>
                    <a:pt x="112" y="94"/>
                    <a:pt x="123" y="88"/>
                  </a:cubicBezTo>
                  <a:cubicBezTo>
                    <a:pt x="134" y="82"/>
                    <a:pt x="146" y="66"/>
                    <a:pt x="144" y="53"/>
                  </a:cubicBezTo>
                  <a:cubicBezTo>
                    <a:pt x="134" y="45"/>
                    <a:pt x="114" y="47"/>
                    <a:pt x="103" y="53"/>
                  </a:cubicBezTo>
                  <a:cubicBezTo>
                    <a:pt x="92" y="59"/>
                    <a:pt x="81" y="74"/>
                    <a:pt x="82" y="88"/>
                  </a:cubicBezTo>
                  <a:close/>
                  <a:moveTo>
                    <a:pt x="103" y="104"/>
                  </a:moveTo>
                  <a:cubicBezTo>
                    <a:pt x="92" y="110"/>
                    <a:pt x="81" y="126"/>
                    <a:pt x="82" y="139"/>
                  </a:cubicBezTo>
                  <a:cubicBezTo>
                    <a:pt x="93" y="147"/>
                    <a:pt x="112" y="145"/>
                    <a:pt x="123" y="139"/>
                  </a:cubicBezTo>
                  <a:cubicBezTo>
                    <a:pt x="134" y="133"/>
                    <a:pt x="146" y="117"/>
                    <a:pt x="144" y="104"/>
                  </a:cubicBezTo>
                  <a:cubicBezTo>
                    <a:pt x="134" y="96"/>
                    <a:pt x="114" y="98"/>
                    <a:pt x="103" y="104"/>
                  </a:cubicBezTo>
                  <a:close/>
                  <a:moveTo>
                    <a:pt x="42" y="53"/>
                  </a:moveTo>
                  <a:cubicBezTo>
                    <a:pt x="31" y="47"/>
                    <a:pt x="12" y="45"/>
                    <a:pt x="2" y="53"/>
                  </a:cubicBezTo>
                  <a:cubicBezTo>
                    <a:pt x="0" y="66"/>
                    <a:pt x="12" y="82"/>
                    <a:pt x="22" y="88"/>
                  </a:cubicBezTo>
                  <a:cubicBezTo>
                    <a:pt x="33" y="94"/>
                    <a:pt x="53" y="96"/>
                    <a:pt x="63" y="88"/>
                  </a:cubicBezTo>
                  <a:cubicBezTo>
                    <a:pt x="65" y="74"/>
                    <a:pt x="53" y="59"/>
                    <a:pt x="42" y="53"/>
                  </a:cubicBezTo>
                  <a:close/>
                  <a:moveTo>
                    <a:pt x="42" y="104"/>
                  </a:moveTo>
                  <a:cubicBezTo>
                    <a:pt x="31" y="98"/>
                    <a:pt x="12" y="96"/>
                    <a:pt x="2" y="104"/>
                  </a:cubicBezTo>
                  <a:cubicBezTo>
                    <a:pt x="0" y="117"/>
                    <a:pt x="12" y="133"/>
                    <a:pt x="22" y="139"/>
                  </a:cubicBezTo>
                  <a:cubicBezTo>
                    <a:pt x="33" y="145"/>
                    <a:pt x="53" y="147"/>
                    <a:pt x="63" y="139"/>
                  </a:cubicBezTo>
                  <a:cubicBezTo>
                    <a:pt x="65" y="126"/>
                    <a:pt x="53" y="110"/>
                    <a:pt x="42" y="104"/>
                  </a:cubicBezTo>
                  <a:close/>
                  <a:moveTo>
                    <a:pt x="73" y="78"/>
                  </a:moveTo>
                  <a:cubicBezTo>
                    <a:pt x="71" y="78"/>
                    <a:pt x="69" y="79"/>
                    <a:pt x="69" y="80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69" y="159"/>
                    <a:pt x="71" y="160"/>
                    <a:pt x="73" y="160"/>
                  </a:cubicBezTo>
                  <a:cubicBezTo>
                    <a:pt x="75" y="160"/>
                    <a:pt x="77" y="159"/>
                    <a:pt x="77" y="157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79"/>
                    <a:pt x="75" y="78"/>
                    <a:pt x="7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E797459-5ECF-E068-94E9-7F62831A6D54}"/>
              </a:ext>
            </a:extLst>
          </p:cNvPr>
          <p:cNvGrpSpPr/>
          <p:nvPr/>
        </p:nvGrpSpPr>
        <p:grpSpPr>
          <a:xfrm>
            <a:off x="9704828" y="5740060"/>
            <a:ext cx="5526016" cy="6243470"/>
            <a:chOff x="9704828" y="5740060"/>
            <a:chExt cx="5526016" cy="6243470"/>
          </a:xfrm>
        </p:grpSpPr>
        <p:sp>
          <p:nvSpPr>
            <p:cNvPr id="4089" name="Duis aute irure lorem dolor in enderit in volu ptate velit. Lorem ipsum dolor Duis aute irure lorem dolor in enderit in volu"/>
            <p:cNvSpPr txBox="1"/>
            <p:nvPr/>
          </p:nvSpPr>
          <p:spPr>
            <a:xfrm>
              <a:off x="9704828" y="9220658"/>
              <a:ext cx="5449463" cy="27628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en-US" sz="2000" dirty="0">
                  <a:latin typeface="Avenir Next LT Pro" panose="020B0504020202020204" pitchFamily="34" charset="0"/>
                </a:rPr>
                <a:t>We offer the </a:t>
              </a:r>
              <a:r>
                <a:rPr lang="en-US" sz="2000" b="1" dirty="0">
                  <a:latin typeface="Avenir Next LT Pro" panose="020B0504020202020204" pitchFamily="34" charset="0"/>
                </a:rPr>
                <a:t>ability to charge in minutes </a:t>
              </a:r>
              <a:r>
                <a:rPr lang="en-US" sz="2000" dirty="0">
                  <a:latin typeface="Avenir Next LT Pro" panose="020B0504020202020204" pitchFamily="34" charset="0"/>
                </a:rPr>
                <a:t>making for a scalable and nationwide application. The EV platform is delivered via </a:t>
              </a:r>
              <a:r>
                <a:rPr lang="en-US" sz="2000" b="1" dirty="0">
                  <a:latin typeface="Avenir Next LT Pro" panose="020B0504020202020204" pitchFamily="34" charset="0"/>
                </a:rPr>
                <a:t>consumption-based models </a:t>
              </a:r>
              <a:r>
                <a:rPr lang="en-US" sz="2000" dirty="0">
                  <a:latin typeface="Avenir Next LT Pro" panose="020B0504020202020204" pitchFamily="34" charset="0"/>
                </a:rPr>
                <a:t>allowing cities and enterprises to outsource the EV solution without prohibitive upfront investments</a:t>
              </a:r>
            </a:p>
          </p:txBody>
        </p:sp>
        <p:sp>
          <p:nvSpPr>
            <p:cNvPr id="4090" name="Projects"/>
            <p:cNvSpPr txBox="1"/>
            <p:nvPr/>
          </p:nvSpPr>
          <p:spPr>
            <a:xfrm>
              <a:off x="9704828" y="7873372"/>
              <a:ext cx="5526016" cy="989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SCALABILITY WITH </a:t>
              </a:r>
            </a:p>
            <a:p>
              <a:r>
                <a:rPr lang="en-US" dirty="0">
                  <a:latin typeface="Avenir Next LT Pro" panose="020B0504020202020204" pitchFamily="34" charset="0"/>
                </a:rPr>
                <a:t>LITTLE to NO INVESTMENT</a:t>
              </a:r>
            </a:p>
          </p:txBody>
        </p:sp>
        <p:sp>
          <p:nvSpPr>
            <p:cNvPr id="12" name="Rounded Rectangle">
              <a:extLst>
                <a:ext uri="{FF2B5EF4-FFF2-40B4-BE49-F238E27FC236}">
                  <a16:creationId xmlns:a16="http://schemas.microsoft.com/office/drawing/2014/main" id="{42AAFA56-55D2-FC7B-ABF0-DF1A21A9A7F8}"/>
                </a:ext>
              </a:extLst>
            </p:cNvPr>
            <p:cNvSpPr/>
            <p:nvPr/>
          </p:nvSpPr>
          <p:spPr>
            <a:xfrm>
              <a:off x="9721352" y="5740060"/>
              <a:ext cx="1603377" cy="1498601"/>
            </a:xfrm>
            <a:prstGeom prst="roundRect">
              <a:avLst>
                <a:gd name="adj" fmla="val 22153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F43A0AFD-F9D4-0A93-0FCF-46848B7BDC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33581" y="6091311"/>
              <a:ext cx="778918" cy="793794"/>
            </a:xfrm>
            <a:custGeom>
              <a:avLst/>
              <a:gdLst>
                <a:gd name="T0" fmla="*/ 100 w 157"/>
                <a:gd name="T1" fmla="*/ 29 h 160"/>
                <a:gd name="T2" fmla="*/ 94 w 157"/>
                <a:gd name="T3" fmla="*/ 30 h 160"/>
                <a:gd name="T4" fmla="*/ 48 w 157"/>
                <a:gd name="T5" fmla="*/ 76 h 160"/>
                <a:gd name="T6" fmla="*/ 47 w 157"/>
                <a:gd name="T7" fmla="*/ 80 h 160"/>
                <a:gd name="T8" fmla="*/ 50 w 157"/>
                <a:gd name="T9" fmla="*/ 84 h 160"/>
                <a:gd name="T10" fmla="*/ 73 w 157"/>
                <a:gd name="T11" fmla="*/ 91 h 160"/>
                <a:gd name="T12" fmla="*/ 56 w 157"/>
                <a:gd name="T13" fmla="*/ 124 h 160"/>
                <a:gd name="T14" fmla="*/ 58 w 157"/>
                <a:gd name="T15" fmla="*/ 130 h 160"/>
                <a:gd name="T16" fmla="*/ 64 w 157"/>
                <a:gd name="T17" fmla="*/ 130 h 160"/>
                <a:gd name="T18" fmla="*/ 110 w 157"/>
                <a:gd name="T19" fmla="*/ 82 h 160"/>
                <a:gd name="T20" fmla="*/ 111 w 157"/>
                <a:gd name="T21" fmla="*/ 79 h 160"/>
                <a:gd name="T22" fmla="*/ 108 w 157"/>
                <a:gd name="T23" fmla="*/ 75 h 160"/>
                <a:gd name="T24" fmla="*/ 86 w 157"/>
                <a:gd name="T25" fmla="*/ 68 h 160"/>
                <a:gd name="T26" fmla="*/ 102 w 157"/>
                <a:gd name="T27" fmla="*/ 35 h 160"/>
                <a:gd name="T28" fmla="*/ 100 w 157"/>
                <a:gd name="T29" fmla="*/ 29 h 160"/>
                <a:gd name="T30" fmla="*/ 78 w 157"/>
                <a:gd name="T31" fmla="*/ 0 h 160"/>
                <a:gd name="T32" fmla="*/ 18 w 157"/>
                <a:gd name="T33" fmla="*/ 29 h 160"/>
                <a:gd name="T34" fmla="*/ 18 w 157"/>
                <a:gd name="T35" fmla="*/ 25 h 160"/>
                <a:gd name="T36" fmla="*/ 13 w 157"/>
                <a:gd name="T37" fmla="*/ 20 h 160"/>
                <a:gd name="T38" fmla="*/ 9 w 157"/>
                <a:gd name="T39" fmla="*/ 25 h 160"/>
                <a:gd name="T40" fmla="*/ 9 w 157"/>
                <a:gd name="T41" fmla="*/ 44 h 160"/>
                <a:gd name="T42" fmla="*/ 13 w 157"/>
                <a:gd name="T43" fmla="*/ 49 h 160"/>
                <a:gd name="T44" fmla="*/ 14 w 157"/>
                <a:gd name="T45" fmla="*/ 49 h 160"/>
                <a:gd name="T46" fmla="*/ 32 w 157"/>
                <a:gd name="T47" fmla="*/ 48 h 160"/>
                <a:gd name="T48" fmla="*/ 37 w 157"/>
                <a:gd name="T49" fmla="*/ 43 h 160"/>
                <a:gd name="T50" fmla="*/ 31 w 157"/>
                <a:gd name="T51" fmla="*/ 38 h 160"/>
                <a:gd name="T52" fmla="*/ 23 w 157"/>
                <a:gd name="T53" fmla="*/ 39 h 160"/>
                <a:gd name="T54" fmla="*/ 78 w 157"/>
                <a:gd name="T55" fmla="*/ 10 h 160"/>
                <a:gd name="T56" fmla="*/ 149 w 157"/>
                <a:gd name="T57" fmla="*/ 80 h 160"/>
                <a:gd name="T58" fmla="*/ 154 w 157"/>
                <a:gd name="T59" fmla="*/ 84 h 160"/>
                <a:gd name="T60" fmla="*/ 157 w 157"/>
                <a:gd name="T61" fmla="*/ 80 h 160"/>
                <a:gd name="T62" fmla="*/ 78 w 157"/>
                <a:gd name="T63" fmla="*/ 0 h 160"/>
                <a:gd name="T64" fmla="*/ 144 w 157"/>
                <a:gd name="T65" fmla="*/ 111 h 160"/>
                <a:gd name="T66" fmla="*/ 125 w 157"/>
                <a:gd name="T67" fmla="*/ 112 h 160"/>
                <a:gd name="T68" fmla="*/ 121 w 157"/>
                <a:gd name="T69" fmla="*/ 117 h 160"/>
                <a:gd name="T70" fmla="*/ 126 w 157"/>
                <a:gd name="T71" fmla="*/ 122 h 160"/>
                <a:gd name="T72" fmla="*/ 136 w 157"/>
                <a:gd name="T73" fmla="*/ 122 h 160"/>
                <a:gd name="T74" fmla="*/ 79 w 157"/>
                <a:gd name="T75" fmla="*/ 150 h 160"/>
                <a:gd name="T76" fmla="*/ 10 w 157"/>
                <a:gd name="T77" fmla="*/ 80 h 160"/>
                <a:gd name="T78" fmla="*/ 5 w 157"/>
                <a:gd name="T79" fmla="*/ 75 h 160"/>
                <a:gd name="T80" fmla="*/ 0 w 157"/>
                <a:gd name="T81" fmla="*/ 80 h 160"/>
                <a:gd name="T82" fmla="*/ 79 w 157"/>
                <a:gd name="T83" fmla="*/ 160 h 160"/>
                <a:gd name="T84" fmla="*/ 139 w 157"/>
                <a:gd name="T85" fmla="*/ 131 h 160"/>
                <a:gd name="T86" fmla="*/ 139 w 157"/>
                <a:gd name="T87" fmla="*/ 135 h 160"/>
                <a:gd name="T88" fmla="*/ 144 w 157"/>
                <a:gd name="T89" fmla="*/ 140 h 160"/>
                <a:gd name="T90" fmla="*/ 149 w 157"/>
                <a:gd name="T91" fmla="*/ 135 h 160"/>
                <a:gd name="T92" fmla="*/ 149 w 157"/>
                <a:gd name="T93" fmla="*/ 116 h 160"/>
                <a:gd name="T94" fmla="*/ 144 w 157"/>
                <a:gd name="T95" fmla="*/ 1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60">
                  <a:moveTo>
                    <a:pt x="100" y="29"/>
                  </a:moveTo>
                  <a:cubicBezTo>
                    <a:pt x="98" y="28"/>
                    <a:pt x="96" y="28"/>
                    <a:pt x="94" y="30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7" y="78"/>
                    <a:pt x="46" y="79"/>
                    <a:pt x="47" y="80"/>
                  </a:cubicBezTo>
                  <a:cubicBezTo>
                    <a:pt x="47" y="82"/>
                    <a:pt x="48" y="84"/>
                    <a:pt x="50" y="84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6"/>
                    <a:pt x="56" y="128"/>
                    <a:pt x="58" y="130"/>
                  </a:cubicBezTo>
                  <a:cubicBezTo>
                    <a:pt x="59" y="131"/>
                    <a:pt x="62" y="131"/>
                    <a:pt x="64" y="130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1" y="81"/>
                    <a:pt x="111" y="80"/>
                    <a:pt x="111" y="79"/>
                  </a:cubicBezTo>
                  <a:cubicBezTo>
                    <a:pt x="111" y="76"/>
                    <a:pt x="110" y="75"/>
                    <a:pt x="108" y="75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3" y="33"/>
                    <a:pt x="102" y="30"/>
                    <a:pt x="100" y="29"/>
                  </a:cubicBezTo>
                  <a:close/>
                  <a:moveTo>
                    <a:pt x="78" y="0"/>
                  </a:moveTo>
                  <a:cubicBezTo>
                    <a:pt x="55" y="0"/>
                    <a:pt x="32" y="11"/>
                    <a:pt x="18" y="29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2"/>
                    <a:pt x="16" y="20"/>
                    <a:pt x="13" y="20"/>
                  </a:cubicBezTo>
                  <a:cubicBezTo>
                    <a:pt x="10" y="20"/>
                    <a:pt x="9" y="22"/>
                    <a:pt x="9" y="2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9"/>
                    <a:pt x="14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5" y="48"/>
                    <a:pt x="37" y="45"/>
                    <a:pt x="37" y="43"/>
                  </a:cubicBezTo>
                  <a:cubicBezTo>
                    <a:pt x="36" y="40"/>
                    <a:pt x="35" y="38"/>
                    <a:pt x="31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35" y="21"/>
                    <a:pt x="57" y="10"/>
                    <a:pt x="78" y="10"/>
                  </a:cubicBezTo>
                  <a:cubicBezTo>
                    <a:pt x="117" y="10"/>
                    <a:pt x="149" y="42"/>
                    <a:pt x="149" y="80"/>
                  </a:cubicBezTo>
                  <a:cubicBezTo>
                    <a:pt x="149" y="83"/>
                    <a:pt x="151" y="84"/>
                    <a:pt x="154" y="84"/>
                  </a:cubicBezTo>
                  <a:cubicBezTo>
                    <a:pt x="156" y="84"/>
                    <a:pt x="157" y="83"/>
                    <a:pt x="157" y="80"/>
                  </a:cubicBezTo>
                  <a:cubicBezTo>
                    <a:pt x="157" y="37"/>
                    <a:pt x="122" y="0"/>
                    <a:pt x="78" y="0"/>
                  </a:cubicBezTo>
                  <a:close/>
                  <a:moveTo>
                    <a:pt x="144" y="111"/>
                  </a:moveTo>
                  <a:cubicBezTo>
                    <a:pt x="125" y="112"/>
                    <a:pt x="125" y="112"/>
                    <a:pt x="125" y="112"/>
                  </a:cubicBezTo>
                  <a:cubicBezTo>
                    <a:pt x="122" y="113"/>
                    <a:pt x="121" y="114"/>
                    <a:pt x="121" y="117"/>
                  </a:cubicBezTo>
                  <a:cubicBezTo>
                    <a:pt x="121" y="121"/>
                    <a:pt x="124" y="122"/>
                    <a:pt x="12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22" y="139"/>
                    <a:pt x="102" y="150"/>
                    <a:pt x="79" y="150"/>
                  </a:cubicBezTo>
                  <a:cubicBezTo>
                    <a:pt x="41" y="150"/>
                    <a:pt x="10" y="118"/>
                    <a:pt x="10" y="80"/>
                  </a:cubicBezTo>
                  <a:cubicBezTo>
                    <a:pt x="10" y="76"/>
                    <a:pt x="7" y="75"/>
                    <a:pt x="5" y="75"/>
                  </a:cubicBezTo>
                  <a:cubicBezTo>
                    <a:pt x="2" y="75"/>
                    <a:pt x="0" y="76"/>
                    <a:pt x="0" y="80"/>
                  </a:cubicBezTo>
                  <a:cubicBezTo>
                    <a:pt x="0" y="123"/>
                    <a:pt x="35" y="160"/>
                    <a:pt x="79" y="160"/>
                  </a:cubicBezTo>
                  <a:cubicBezTo>
                    <a:pt x="103" y="160"/>
                    <a:pt x="125" y="149"/>
                    <a:pt x="139" y="131"/>
                  </a:cubicBezTo>
                  <a:cubicBezTo>
                    <a:pt x="139" y="135"/>
                    <a:pt x="139" y="135"/>
                    <a:pt x="139" y="135"/>
                  </a:cubicBezTo>
                  <a:cubicBezTo>
                    <a:pt x="139" y="139"/>
                    <a:pt x="142" y="140"/>
                    <a:pt x="144" y="140"/>
                  </a:cubicBezTo>
                  <a:cubicBezTo>
                    <a:pt x="147" y="140"/>
                    <a:pt x="149" y="139"/>
                    <a:pt x="149" y="13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3"/>
                    <a:pt x="147" y="111"/>
                    <a:pt x="144" y="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0FE8DC-BB8F-5586-5D4A-B7972F16A510}"/>
              </a:ext>
            </a:extLst>
          </p:cNvPr>
          <p:cNvGrpSpPr/>
          <p:nvPr/>
        </p:nvGrpSpPr>
        <p:grpSpPr>
          <a:xfrm>
            <a:off x="2763007" y="5740060"/>
            <a:ext cx="5246283" cy="6243470"/>
            <a:chOff x="2763007" y="5740060"/>
            <a:chExt cx="5246283" cy="6243470"/>
          </a:xfrm>
        </p:grpSpPr>
        <p:sp>
          <p:nvSpPr>
            <p:cNvPr id="4085" name="Duis aute irure lorem dolor in enderit in volu ptate velit. Lorem ipsum dolor Duis aute irure lorem dolor in enderit in volu"/>
            <p:cNvSpPr txBox="1"/>
            <p:nvPr/>
          </p:nvSpPr>
          <p:spPr>
            <a:xfrm>
              <a:off x="2763007" y="9220658"/>
              <a:ext cx="5246283" cy="27628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en-US" sz="2000" dirty="0">
                  <a:latin typeface="Avenir Next LT Pro" panose="020B0504020202020204" pitchFamily="34" charset="0"/>
                </a:rPr>
                <a:t>We plan, design, and deploy EV</a:t>
              </a:r>
              <a:r>
                <a:rPr lang="en-US" sz="2000" baseline="30000" dirty="0">
                  <a:latin typeface="Avenir Next LT Pro" panose="020B0504020202020204" pitchFamily="34" charset="0"/>
                </a:rPr>
                <a:t>(1) </a:t>
              </a:r>
              <a:r>
                <a:rPr lang="en-US" sz="2000" dirty="0">
                  <a:latin typeface="Avenir Next LT Pro" panose="020B0504020202020204" pitchFamily="34" charset="0"/>
                </a:rPr>
                <a:t>charging Solutions as a Service by leveraging a best-in-class </a:t>
              </a:r>
              <a:r>
                <a:rPr lang="en-US" sz="2000" b="1" dirty="0">
                  <a:latin typeface="Avenir Next LT Pro" panose="020B0504020202020204" pitchFamily="34" charset="0"/>
                </a:rPr>
                <a:t>multi-vendor and partner network </a:t>
              </a:r>
              <a:r>
                <a:rPr lang="en-US" sz="2000" dirty="0">
                  <a:latin typeface="Avenir Next LT Pro" panose="020B0504020202020204" pitchFamily="34" charset="0"/>
                </a:rPr>
                <a:t>with expertise to deliver EV Hardware, Software and Services as </a:t>
              </a:r>
              <a:r>
                <a:rPr lang="en-US" sz="2000" b="1" dirty="0">
                  <a:latin typeface="Avenir Next LT Pro" panose="020B0504020202020204" pitchFamily="34" charset="0"/>
                </a:rPr>
                <a:t>Turn-Key and Agnostic solutions</a:t>
              </a:r>
              <a:endParaRPr sz="2000" b="1" dirty="0">
                <a:latin typeface="Avenir Next LT Pro" panose="020B0504020202020204" pitchFamily="34" charset="0"/>
              </a:endParaRPr>
            </a:p>
          </p:txBody>
        </p:sp>
        <p:sp>
          <p:nvSpPr>
            <p:cNvPr id="4086" name="Projects"/>
            <p:cNvSpPr txBox="1"/>
            <p:nvPr/>
          </p:nvSpPr>
          <p:spPr>
            <a:xfrm>
              <a:off x="2763007" y="7873372"/>
              <a:ext cx="4140101" cy="989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Best of breed</a:t>
              </a:r>
            </a:p>
            <a:p>
              <a:r>
                <a:rPr lang="en-US" dirty="0">
                  <a:latin typeface="Avenir Next LT Pro" panose="020B0504020202020204" pitchFamily="34" charset="0"/>
                </a:rPr>
                <a:t>ECOSYSTEM</a:t>
              </a:r>
            </a:p>
          </p:txBody>
        </p:sp>
        <p:sp>
          <p:nvSpPr>
            <p:cNvPr id="4" name="Rounded Rectangle">
              <a:extLst>
                <a:ext uri="{FF2B5EF4-FFF2-40B4-BE49-F238E27FC236}">
                  <a16:creationId xmlns:a16="http://schemas.microsoft.com/office/drawing/2014/main" id="{CF457145-29C1-494A-6E72-CDB114842C51}"/>
                </a:ext>
              </a:extLst>
            </p:cNvPr>
            <p:cNvSpPr/>
            <p:nvPr/>
          </p:nvSpPr>
          <p:spPr>
            <a:xfrm>
              <a:off x="2763007" y="5740060"/>
              <a:ext cx="1603377" cy="1498601"/>
            </a:xfrm>
            <a:prstGeom prst="roundRect">
              <a:avLst>
                <a:gd name="adj" fmla="val 22153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67767290-47ED-1DFF-890C-09CCC612CA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1540" y="6129590"/>
              <a:ext cx="726310" cy="728410"/>
            </a:xfrm>
            <a:custGeom>
              <a:avLst/>
              <a:gdLst>
                <a:gd name="T0" fmla="*/ 59 w 173"/>
                <a:gd name="T1" fmla="*/ 87 h 173"/>
                <a:gd name="T2" fmla="*/ 114 w 173"/>
                <a:gd name="T3" fmla="*/ 87 h 173"/>
                <a:gd name="T4" fmla="*/ 86 w 173"/>
                <a:gd name="T5" fmla="*/ 101 h 173"/>
                <a:gd name="T6" fmla="*/ 86 w 173"/>
                <a:gd name="T7" fmla="*/ 73 h 173"/>
                <a:gd name="T8" fmla="*/ 86 w 173"/>
                <a:gd name="T9" fmla="*/ 101 h 173"/>
                <a:gd name="T10" fmla="*/ 166 w 173"/>
                <a:gd name="T11" fmla="*/ 65 h 173"/>
                <a:gd name="T12" fmla="*/ 142 w 173"/>
                <a:gd name="T13" fmla="*/ 61 h 173"/>
                <a:gd name="T14" fmla="*/ 158 w 173"/>
                <a:gd name="T15" fmla="*/ 36 h 173"/>
                <a:gd name="T16" fmla="*/ 132 w 173"/>
                <a:gd name="T17" fmla="*/ 13 h 173"/>
                <a:gd name="T18" fmla="*/ 112 w 173"/>
                <a:gd name="T19" fmla="*/ 31 h 173"/>
                <a:gd name="T20" fmla="*/ 108 w 173"/>
                <a:gd name="T21" fmla="*/ 7 h 173"/>
                <a:gd name="T22" fmla="*/ 72 w 173"/>
                <a:gd name="T23" fmla="*/ 0 h 173"/>
                <a:gd name="T24" fmla="*/ 65 w 173"/>
                <a:gd name="T25" fmla="*/ 29 h 173"/>
                <a:gd name="T26" fmla="*/ 45 w 173"/>
                <a:gd name="T27" fmla="*/ 15 h 173"/>
                <a:gd name="T28" fmla="*/ 36 w 173"/>
                <a:gd name="T29" fmla="*/ 15 h 173"/>
                <a:gd name="T30" fmla="*/ 13 w 173"/>
                <a:gd name="T31" fmla="*/ 41 h 173"/>
                <a:gd name="T32" fmla="*/ 31 w 173"/>
                <a:gd name="T33" fmla="*/ 61 h 173"/>
                <a:gd name="T34" fmla="*/ 7 w 173"/>
                <a:gd name="T35" fmla="*/ 65 h 173"/>
                <a:gd name="T36" fmla="*/ 0 w 173"/>
                <a:gd name="T37" fmla="*/ 101 h 173"/>
                <a:gd name="T38" fmla="*/ 7 w 173"/>
                <a:gd name="T39" fmla="*/ 108 h 173"/>
                <a:gd name="T40" fmla="*/ 31 w 173"/>
                <a:gd name="T41" fmla="*/ 112 h 173"/>
                <a:gd name="T42" fmla="*/ 15 w 173"/>
                <a:gd name="T43" fmla="*/ 137 h 173"/>
                <a:gd name="T44" fmla="*/ 41 w 173"/>
                <a:gd name="T45" fmla="*/ 160 h 173"/>
                <a:gd name="T46" fmla="*/ 61 w 173"/>
                <a:gd name="T47" fmla="*/ 143 h 173"/>
                <a:gd name="T48" fmla="*/ 65 w 173"/>
                <a:gd name="T49" fmla="*/ 166 h 173"/>
                <a:gd name="T50" fmla="*/ 101 w 173"/>
                <a:gd name="T51" fmla="*/ 173 h 173"/>
                <a:gd name="T52" fmla="*/ 108 w 173"/>
                <a:gd name="T53" fmla="*/ 166 h 173"/>
                <a:gd name="T54" fmla="*/ 108 w 173"/>
                <a:gd name="T55" fmla="*/ 165 h 173"/>
                <a:gd name="T56" fmla="*/ 112 w 173"/>
                <a:gd name="T57" fmla="*/ 143 h 173"/>
                <a:gd name="T58" fmla="*/ 132 w 173"/>
                <a:gd name="T59" fmla="*/ 160 h 173"/>
                <a:gd name="T60" fmla="*/ 158 w 173"/>
                <a:gd name="T61" fmla="*/ 137 h 173"/>
                <a:gd name="T62" fmla="*/ 158 w 173"/>
                <a:gd name="T63" fmla="*/ 128 h 173"/>
                <a:gd name="T64" fmla="*/ 144 w 173"/>
                <a:gd name="T65" fmla="*/ 108 h 173"/>
                <a:gd name="T66" fmla="*/ 173 w 173"/>
                <a:gd name="T67" fmla="*/ 101 h 173"/>
                <a:gd name="T68" fmla="*/ 171 w 173"/>
                <a:gd name="T69" fmla="*/ 67 h 173"/>
                <a:gd name="T70" fmla="*/ 140 w 173"/>
                <a:gd name="T71" fmla="*/ 95 h 173"/>
                <a:gd name="T72" fmla="*/ 128 w 173"/>
                <a:gd name="T73" fmla="*/ 111 h 173"/>
                <a:gd name="T74" fmla="*/ 144 w 173"/>
                <a:gd name="T75" fmla="*/ 133 h 173"/>
                <a:gd name="T76" fmla="*/ 118 w 173"/>
                <a:gd name="T77" fmla="*/ 130 h 173"/>
                <a:gd name="T78" fmla="*/ 111 w 173"/>
                <a:gd name="T79" fmla="*/ 128 h 173"/>
                <a:gd name="T80" fmla="*/ 95 w 173"/>
                <a:gd name="T81" fmla="*/ 140 h 173"/>
                <a:gd name="T82" fmla="*/ 78 w 173"/>
                <a:gd name="T83" fmla="*/ 160 h 173"/>
                <a:gd name="T84" fmla="*/ 74 w 173"/>
                <a:gd name="T85" fmla="*/ 134 h 173"/>
                <a:gd name="T86" fmla="*/ 59 w 173"/>
                <a:gd name="T87" fmla="*/ 128 h 173"/>
                <a:gd name="T88" fmla="*/ 41 w 173"/>
                <a:gd name="T89" fmla="*/ 144 h 173"/>
                <a:gd name="T90" fmla="*/ 43 w 173"/>
                <a:gd name="T91" fmla="*/ 119 h 173"/>
                <a:gd name="T92" fmla="*/ 40 w 173"/>
                <a:gd name="T93" fmla="*/ 99 h 173"/>
                <a:gd name="T94" fmla="*/ 14 w 173"/>
                <a:gd name="T95" fmla="*/ 95 h 173"/>
                <a:gd name="T96" fmla="*/ 33 w 173"/>
                <a:gd name="T97" fmla="*/ 79 h 173"/>
                <a:gd name="T98" fmla="*/ 45 w 173"/>
                <a:gd name="T99" fmla="*/ 62 h 173"/>
                <a:gd name="T100" fmla="*/ 29 w 173"/>
                <a:gd name="T101" fmla="*/ 41 h 173"/>
                <a:gd name="T102" fmla="*/ 55 w 173"/>
                <a:gd name="T103" fmla="*/ 43 h 173"/>
                <a:gd name="T104" fmla="*/ 62 w 173"/>
                <a:gd name="T105" fmla="*/ 45 h 173"/>
                <a:gd name="T106" fmla="*/ 78 w 173"/>
                <a:gd name="T107" fmla="*/ 33 h 173"/>
                <a:gd name="T108" fmla="*/ 95 w 173"/>
                <a:gd name="T109" fmla="*/ 14 h 173"/>
                <a:gd name="T110" fmla="*/ 99 w 173"/>
                <a:gd name="T111" fmla="*/ 40 h 173"/>
                <a:gd name="T112" fmla="*/ 114 w 173"/>
                <a:gd name="T113" fmla="*/ 45 h 173"/>
                <a:gd name="T114" fmla="*/ 132 w 173"/>
                <a:gd name="T115" fmla="*/ 29 h 173"/>
                <a:gd name="T116" fmla="*/ 130 w 173"/>
                <a:gd name="T117" fmla="*/ 55 h 173"/>
                <a:gd name="T118" fmla="*/ 133 w 173"/>
                <a:gd name="T119" fmla="*/ 74 h 173"/>
                <a:gd name="T120" fmla="*/ 159 w 173"/>
                <a:gd name="T121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73">
                  <a:moveTo>
                    <a:pt x="86" y="59"/>
                  </a:moveTo>
                  <a:cubicBezTo>
                    <a:pt x="71" y="59"/>
                    <a:pt x="59" y="72"/>
                    <a:pt x="59" y="87"/>
                  </a:cubicBezTo>
                  <a:cubicBezTo>
                    <a:pt x="59" y="102"/>
                    <a:pt x="71" y="114"/>
                    <a:pt x="86" y="114"/>
                  </a:cubicBezTo>
                  <a:cubicBezTo>
                    <a:pt x="102" y="114"/>
                    <a:pt x="114" y="102"/>
                    <a:pt x="114" y="87"/>
                  </a:cubicBezTo>
                  <a:cubicBezTo>
                    <a:pt x="114" y="72"/>
                    <a:pt x="102" y="59"/>
                    <a:pt x="86" y="59"/>
                  </a:cubicBezTo>
                  <a:close/>
                  <a:moveTo>
                    <a:pt x="86" y="101"/>
                  </a:moveTo>
                  <a:cubicBezTo>
                    <a:pt x="79" y="101"/>
                    <a:pt x="72" y="94"/>
                    <a:pt x="72" y="87"/>
                  </a:cubicBezTo>
                  <a:cubicBezTo>
                    <a:pt x="72" y="79"/>
                    <a:pt x="79" y="73"/>
                    <a:pt x="86" y="73"/>
                  </a:cubicBezTo>
                  <a:cubicBezTo>
                    <a:pt x="94" y="73"/>
                    <a:pt x="101" y="79"/>
                    <a:pt x="101" y="87"/>
                  </a:cubicBezTo>
                  <a:cubicBezTo>
                    <a:pt x="101" y="94"/>
                    <a:pt x="94" y="101"/>
                    <a:pt x="86" y="101"/>
                  </a:cubicBezTo>
                  <a:close/>
                  <a:moveTo>
                    <a:pt x="171" y="67"/>
                  </a:moveTo>
                  <a:cubicBezTo>
                    <a:pt x="170" y="66"/>
                    <a:pt x="168" y="65"/>
                    <a:pt x="166" y="65"/>
                  </a:cubicBezTo>
                  <a:cubicBezTo>
                    <a:pt x="144" y="65"/>
                    <a:pt x="144" y="65"/>
                    <a:pt x="144" y="65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61" y="43"/>
                    <a:pt x="161" y="39"/>
                    <a:pt x="158" y="36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6" y="14"/>
                    <a:pt x="134" y="13"/>
                    <a:pt x="132" y="13"/>
                  </a:cubicBezTo>
                  <a:cubicBezTo>
                    <a:pt x="131" y="13"/>
                    <a:pt x="129" y="14"/>
                    <a:pt x="128" y="15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3"/>
                    <a:pt x="105" y="0"/>
                    <a:pt x="10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8" y="0"/>
                    <a:pt x="65" y="3"/>
                    <a:pt x="65" y="7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2" y="13"/>
                    <a:pt x="41" y="13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7"/>
                    <a:pt x="13" y="39"/>
                    <a:pt x="13" y="41"/>
                  </a:cubicBezTo>
                  <a:cubicBezTo>
                    <a:pt x="13" y="43"/>
                    <a:pt x="14" y="44"/>
                    <a:pt x="15" y="4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8"/>
                    <a:pt x="0" y="7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1" y="105"/>
                    <a:pt x="2" y="106"/>
                  </a:cubicBezTo>
                  <a:cubicBezTo>
                    <a:pt x="3" y="107"/>
                    <a:pt x="5" y="108"/>
                    <a:pt x="7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2" y="130"/>
                    <a:pt x="12" y="135"/>
                    <a:pt x="15" y="13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9"/>
                    <a:pt x="39" y="160"/>
                    <a:pt x="41" y="160"/>
                  </a:cubicBezTo>
                  <a:cubicBezTo>
                    <a:pt x="42" y="160"/>
                    <a:pt x="44" y="159"/>
                    <a:pt x="45" y="158"/>
                  </a:cubicBezTo>
                  <a:cubicBezTo>
                    <a:pt x="61" y="143"/>
                    <a:pt x="61" y="143"/>
                    <a:pt x="61" y="143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65" y="170"/>
                    <a:pt x="68" y="173"/>
                    <a:pt x="72" y="173"/>
                  </a:cubicBezTo>
                  <a:cubicBezTo>
                    <a:pt x="101" y="173"/>
                    <a:pt x="101" y="173"/>
                    <a:pt x="101" y="173"/>
                  </a:cubicBezTo>
                  <a:cubicBezTo>
                    <a:pt x="101" y="173"/>
                    <a:pt x="101" y="173"/>
                    <a:pt x="101" y="173"/>
                  </a:cubicBezTo>
                  <a:cubicBezTo>
                    <a:pt x="105" y="173"/>
                    <a:pt x="108" y="170"/>
                    <a:pt x="108" y="166"/>
                  </a:cubicBezTo>
                  <a:cubicBezTo>
                    <a:pt x="108" y="166"/>
                    <a:pt x="108" y="166"/>
                    <a:pt x="108" y="165"/>
                  </a:cubicBezTo>
                  <a:cubicBezTo>
                    <a:pt x="108" y="165"/>
                    <a:pt x="108" y="165"/>
                    <a:pt x="108" y="165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9"/>
                    <a:pt x="131" y="160"/>
                    <a:pt x="132" y="160"/>
                  </a:cubicBezTo>
                  <a:cubicBezTo>
                    <a:pt x="134" y="160"/>
                    <a:pt x="136" y="159"/>
                    <a:pt x="137" y="15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6"/>
                    <a:pt x="160" y="134"/>
                    <a:pt x="160" y="133"/>
                  </a:cubicBezTo>
                  <a:cubicBezTo>
                    <a:pt x="160" y="131"/>
                    <a:pt x="159" y="129"/>
                    <a:pt x="158" y="128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70" y="108"/>
                    <a:pt x="173" y="105"/>
                    <a:pt x="173" y="101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73" y="70"/>
                    <a:pt x="172" y="68"/>
                    <a:pt x="171" y="67"/>
                  </a:cubicBezTo>
                  <a:close/>
                  <a:moveTo>
                    <a:pt x="159" y="95"/>
                  </a:moveTo>
                  <a:cubicBezTo>
                    <a:pt x="140" y="95"/>
                    <a:pt x="140" y="95"/>
                    <a:pt x="140" y="95"/>
                  </a:cubicBezTo>
                  <a:cubicBezTo>
                    <a:pt x="137" y="95"/>
                    <a:pt x="135" y="96"/>
                    <a:pt x="133" y="99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4"/>
                    <a:pt x="128" y="117"/>
                    <a:pt x="130" y="119"/>
                  </a:cubicBezTo>
                  <a:cubicBezTo>
                    <a:pt x="144" y="133"/>
                    <a:pt x="144" y="133"/>
                    <a:pt x="144" y="133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7" y="129"/>
                    <a:pt x="115" y="128"/>
                    <a:pt x="114" y="128"/>
                  </a:cubicBezTo>
                  <a:cubicBezTo>
                    <a:pt x="113" y="128"/>
                    <a:pt x="112" y="128"/>
                    <a:pt x="111" y="128"/>
                  </a:cubicBezTo>
                  <a:cubicBezTo>
                    <a:pt x="99" y="134"/>
                    <a:pt x="99" y="134"/>
                    <a:pt x="99" y="134"/>
                  </a:cubicBezTo>
                  <a:cubicBezTo>
                    <a:pt x="96" y="135"/>
                    <a:pt x="95" y="137"/>
                    <a:pt x="95" y="140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7"/>
                    <a:pt x="77" y="135"/>
                    <a:pt x="74" y="134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1" y="128"/>
                    <a:pt x="60" y="128"/>
                    <a:pt x="59" y="128"/>
                  </a:cubicBezTo>
                  <a:cubicBezTo>
                    <a:pt x="58" y="128"/>
                    <a:pt x="56" y="129"/>
                    <a:pt x="55" y="130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43" y="119"/>
                    <a:pt x="43" y="119"/>
                    <a:pt x="43" y="119"/>
                  </a:cubicBezTo>
                  <a:cubicBezTo>
                    <a:pt x="45" y="117"/>
                    <a:pt x="46" y="114"/>
                    <a:pt x="45" y="111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38" y="96"/>
                    <a:pt x="36" y="95"/>
                    <a:pt x="33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6" y="79"/>
                    <a:pt x="38" y="77"/>
                    <a:pt x="40" y="74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6" y="60"/>
                    <a:pt x="45" y="57"/>
                    <a:pt x="43" y="55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5"/>
                    <a:pt x="58" y="45"/>
                    <a:pt x="59" y="45"/>
                  </a:cubicBezTo>
                  <a:cubicBezTo>
                    <a:pt x="60" y="45"/>
                    <a:pt x="61" y="45"/>
                    <a:pt x="62" y="45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7" y="39"/>
                    <a:pt x="78" y="36"/>
                    <a:pt x="78" y="33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5" y="36"/>
                    <a:pt x="96" y="39"/>
                    <a:pt x="99" y="40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2" y="45"/>
                    <a:pt x="113" y="45"/>
                    <a:pt x="114" y="45"/>
                  </a:cubicBezTo>
                  <a:cubicBezTo>
                    <a:pt x="115" y="45"/>
                    <a:pt x="117" y="45"/>
                    <a:pt x="118" y="43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44" y="41"/>
                    <a:pt x="144" y="41"/>
                    <a:pt x="144" y="41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28" y="57"/>
                    <a:pt x="127" y="60"/>
                    <a:pt x="128" y="62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5" y="77"/>
                    <a:pt x="137" y="79"/>
                    <a:pt x="140" y="79"/>
                  </a:cubicBezTo>
                  <a:cubicBezTo>
                    <a:pt x="159" y="79"/>
                    <a:pt x="159" y="79"/>
                    <a:pt x="159" y="79"/>
                  </a:cubicBezTo>
                  <a:lnTo>
                    <a:pt x="159" y="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54088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9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0" name="JPEG image 10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"/>
            <a:ext cx="17968044" cy="1371598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23" name="Group"/>
          <p:cNvGrpSpPr/>
          <p:nvPr/>
        </p:nvGrpSpPr>
        <p:grpSpPr>
          <a:xfrm>
            <a:off x="8160454" y="-20"/>
            <a:ext cx="16256000" cy="13716001"/>
            <a:chOff x="0" y="0"/>
            <a:chExt cx="16256000" cy="13716000"/>
          </a:xfrm>
        </p:grpSpPr>
        <p:sp>
          <p:nvSpPr>
            <p:cNvPr id="2221" name="Rectangle"/>
            <p:cNvSpPr/>
            <p:nvPr/>
          </p:nvSpPr>
          <p:spPr>
            <a:xfrm>
              <a:off x="0" y="0"/>
              <a:ext cx="8128000" cy="13716001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>
                      <a:alpha val="0"/>
                    </a:srgbClr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dirty="0"/>
            </a:p>
          </p:txBody>
        </p:sp>
        <p:sp>
          <p:nvSpPr>
            <p:cNvPr id="2222" name="Rectangle"/>
            <p:cNvSpPr/>
            <p:nvPr/>
          </p:nvSpPr>
          <p:spPr>
            <a:xfrm>
              <a:off x="8128000" y="0"/>
              <a:ext cx="8128000" cy="13716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2" name="Our Vision">
            <a:extLst>
              <a:ext uri="{FF2B5EF4-FFF2-40B4-BE49-F238E27FC236}">
                <a16:creationId xmlns:a16="http://schemas.microsoft.com/office/drawing/2014/main" id="{DA03A6DC-08E2-9ABF-788B-4FD602316335}"/>
              </a:ext>
            </a:extLst>
          </p:cNvPr>
          <p:cNvSpPr txBox="1"/>
          <p:nvPr/>
        </p:nvSpPr>
        <p:spPr>
          <a:xfrm>
            <a:off x="16098894" y="1523965"/>
            <a:ext cx="6951553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lnSpc>
                <a:spcPct val="90000"/>
              </a:lnSpc>
              <a:defRPr sz="150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sz="9000" dirty="0">
                <a:solidFill>
                  <a:schemeClr val="tx1"/>
                </a:solidFill>
                <a:latin typeface="Avenir Next LT Pro" panose="020B0504020202020204" pitchFamily="34" charset="0"/>
              </a:rPr>
              <a:t>Our Vision</a:t>
            </a:r>
          </a:p>
        </p:txBody>
      </p:sp>
      <p:grpSp>
        <p:nvGrpSpPr>
          <p:cNvPr id="3" name="Group">
            <a:extLst>
              <a:ext uri="{FF2B5EF4-FFF2-40B4-BE49-F238E27FC236}">
                <a16:creationId xmlns:a16="http://schemas.microsoft.com/office/drawing/2014/main" id="{7A1D6CA8-2CD7-E52D-A1A7-6B7E4627B31D}"/>
              </a:ext>
            </a:extLst>
          </p:cNvPr>
          <p:cNvGrpSpPr/>
          <p:nvPr/>
        </p:nvGrpSpPr>
        <p:grpSpPr>
          <a:xfrm>
            <a:off x="16810412" y="6965429"/>
            <a:ext cx="6350002" cy="1946116"/>
            <a:chOff x="1291794" y="110146"/>
            <a:chExt cx="6350001" cy="1946111"/>
          </a:xfrm>
        </p:grpSpPr>
        <p:sp>
          <p:nvSpPr>
            <p:cNvPr id="4" name="The second visions">
              <a:extLst>
                <a:ext uri="{FF2B5EF4-FFF2-40B4-BE49-F238E27FC236}">
                  <a16:creationId xmlns:a16="http://schemas.microsoft.com/office/drawing/2014/main" id="{0F404BEB-ECD7-12BD-B19B-4F32C5F232CA}"/>
                </a:ext>
              </a:extLst>
            </p:cNvPr>
            <p:cNvSpPr/>
            <p:nvPr/>
          </p:nvSpPr>
          <p:spPr>
            <a:xfrm>
              <a:off x="1291794" y="110146"/>
              <a:ext cx="6350001" cy="524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2500" cap="all" spc="125">
                  <a:latin typeface="+mn-lt"/>
                  <a:ea typeface="+mn-ea"/>
                  <a:cs typeface="+mn-cs"/>
                  <a:sym typeface="Montserrat Bold"/>
                </a:defRPr>
              </a:lvl1pPr>
            </a:lstStyle>
            <a:p>
              <a:r>
                <a:rPr lang="en-US" dirty="0">
                  <a:latin typeface="Avenir Next LT Pro" panose="020B0504020202020204" pitchFamily="34" charset="0"/>
                </a:rPr>
                <a:t>FAST &amp; INTEGRATED SOLUTION</a:t>
              </a:r>
              <a:endParaRPr dirty="0">
                <a:latin typeface="Avenir Next LT Pro" panose="020B0504020202020204" pitchFamily="34" charset="0"/>
              </a:endParaRPr>
            </a:p>
          </p:txBody>
        </p:sp>
        <p:sp>
          <p:nvSpPr>
            <p:cNvPr id="6" name="Aute irure lorem dolor in reprehenderit in voluptate velit. Lorem ipsum dolor sit amet, consectetur adipiscing elit, sed do eiusmod tempor incididunt ut labore. Lorem ipsum dolor sit amet,">
              <a:extLst>
                <a:ext uri="{FF2B5EF4-FFF2-40B4-BE49-F238E27FC236}">
                  <a16:creationId xmlns:a16="http://schemas.microsoft.com/office/drawing/2014/main" id="{15EC13C3-87DE-0E17-F7B9-699B879ECEA6}"/>
                </a:ext>
              </a:extLst>
            </p:cNvPr>
            <p:cNvSpPr/>
            <p:nvPr/>
          </p:nvSpPr>
          <p:spPr>
            <a:xfrm>
              <a:off x="1291794" y="622726"/>
              <a:ext cx="6168459" cy="1433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r>
                <a:rPr lang="en-US" sz="2000" dirty="0">
                  <a:latin typeface="Avenir Next LT Pro" panose="020B0504020202020204" pitchFamily="34" charset="0"/>
                </a:rPr>
                <a:t>Provide high-power, open access EV charging networks and pay systems fueled by smart energy technologies </a:t>
              </a:r>
            </a:p>
          </p:txBody>
        </p:sp>
      </p:grpSp>
      <p:sp>
        <p:nvSpPr>
          <p:cNvPr id="9" name="The first vision">
            <a:extLst>
              <a:ext uri="{FF2B5EF4-FFF2-40B4-BE49-F238E27FC236}">
                <a16:creationId xmlns:a16="http://schemas.microsoft.com/office/drawing/2014/main" id="{A28C6577-B547-82BD-7F86-6AA457A49378}"/>
              </a:ext>
            </a:extLst>
          </p:cNvPr>
          <p:cNvSpPr txBox="1"/>
          <p:nvPr/>
        </p:nvSpPr>
        <p:spPr>
          <a:xfrm>
            <a:off x="16810412" y="4250571"/>
            <a:ext cx="6792593" cy="5241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lnSpc>
                <a:spcPct val="120000"/>
              </a:lnSpc>
              <a:defRPr sz="2500" cap="all" spc="125"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dirty="0">
                <a:latin typeface="Avenir Next LT Pro" panose="020B0504020202020204" pitchFamily="34" charset="0"/>
              </a:rPr>
              <a:t>eV</a:t>
            </a:r>
            <a:r>
              <a:rPr lang="en-US" baseline="30000" dirty="0">
                <a:latin typeface="Avenir Next LT Pro" panose="020B0504020202020204" pitchFamily="34" charset="0"/>
              </a:rPr>
              <a:t>(1) </a:t>
            </a:r>
            <a:r>
              <a:rPr lang="en-US" dirty="0">
                <a:latin typeface="Avenir Next LT Pro" panose="020B0504020202020204" pitchFamily="34" charset="0"/>
              </a:rPr>
              <a:t>anywhere &amp; everywhere</a:t>
            </a:r>
            <a:endParaRPr dirty="0">
              <a:latin typeface="Avenir Next LT Pro" panose="020B0504020202020204" pitchFamily="34" charset="0"/>
            </a:endParaRPr>
          </a:p>
        </p:txBody>
      </p:sp>
      <p:sp>
        <p:nvSpPr>
          <p:cNvPr id="11" name="Aute irure lorem dolor in reprehenderit in voluptate velit. Lorem ipsum dolor sit amet, consectetur adipiscing elit, sed do eiusmod tempor">
            <a:extLst>
              <a:ext uri="{FF2B5EF4-FFF2-40B4-BE49-F238E27FC236}">
                <a16:creationId xmlns:a16="http://schemas.microsoft.com/office/drawing/2014/main" id="{C0176C4E-0E11-9292-060C-B0F1F2976007}"/>
              </a:ext>
            </a:extLst>
          </p:cNvPr>
          <p:cNvSpPr txBox="1"/>
          <p:nvPr/>
        </p:nvSpPr>
        <p:spPr>
          <a:xfrm>
            <a:off x="16810409" y="4737222"/>
            <a:ext cx="6350003" cy="14335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r>
              <a:rPr lang="en-US" sz="2000" dirty="0">
                <a:latin typeface="Avenir Next LT Pro" panose="020B0504020202020204" pitchFamily="34" charset="0"/>
              </a:rPr>
              <a:t>Enable access to EV charging stations on every city corner, interstate highways as well as rural and underserved areas</a:t>
            </a:r>
            <a:endParaRPr sz="2000" dirty="0">
              <a:latin typeface="Avenir Next LT Pro" panose="020B0504020202020204" pitchFamily="34" charset="0"/>
            </a:endParaRPr>
          </a:p>
        </p:txBody>
      </p:sp>
      <p:sp>
        <p:nvSpPr>
          <p:cNvPr id="14" name="The third visions">
            <a:extLst>
              <a:ext uri="{FF2B5EF4-FFF2-40B4-BE49-F238E27FC236}">
                <a16:creationId xmlns:a16="http://schemas.microsoft.com/office/drawing/2014/main" id="{A8A449DF-1FCE-8777-3F17-BC382F6D02D7}"/>
              </a:ext>
            </a:extLst>
          </p:cNvPr>
          <p:cNvSpPr txBox="1"/>
          <p:nvPr/>
        </p:nvSpPr>
        <p:spPr>
          <a:xfrm>
            <a:off x="16810410" y="9833450"/>
            <a:ext cx="6350002" cy="5241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lnSpc>
                <a:spcPct val="120000"/>
              </a:lnSpc>
              <a:defRPr sz="2500" cap="all" spc="125"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dirty="0">
                <a:latin typeface="Avenir Next LT Pro" panose="020B0504020202020204" pitchFamily="34" charset="0"/>
              </a:rPr>
              <a:t>Sustainability</a:t>
            </a:r>
            <a:endParaRPr dirty="0">
              <a:latin typeface="Avenir Next LT Pro" panose="020B0504020202020204" pitchFamily="34" charset="0"/>
            </a:endParaRPr>
          </a:p>
        </p:txBody>
      </p:sp>
      <p:sp>
        <p:nvSpPr>
          <p:cNvPr id="15" name="Circle">
            <a:extLst>
              <a:ext uri="{FF2B5EF4-FFF2-40B4-BE49-F238E27FC236}">
                <a16:creationId xmlns:a16="http://schemas.microsoft.com/office/drawing/2014/main" id="{8E12CFE3-BD2B-F189-956E-6605E95361B5}"/>
              </a:ext>
            </a:extLst>
          </p:cNvPr>
          <p:cNvSpPr/>
          <p:nvPr/>
        </p:nvSpPr>
        <p:spPr>
          <a:xfrm>
            <a:off x="16018730" y="9901508"/>
            <a:ext cx="381338" cy="38133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16" name="Aute irure lorem dolor in reprehenderit in voluptate velit. Lorem ipsum dolor sit amet, consectetur adipiscing elit, sed do eiusmod">
            <a:extLst>
              <a:ext uri="{FF2B5EF4-FFF2-40B4-BE49-F238E27FC236}">
                <a16:creationId xmlns:a16="http://schemas.microsoft.com/office/drawing/2014/main" id="{ABD8AD41-62EB-D540-BA39-1C084465C5FB}"/>
              </a:ext>
            </a:extLst>
          </p:cNvPr>
          <p:cNvSpPr txBox="1"/>
          <p:nvPr/>
        </p:nvSpPr>
        <p:spPr>
          <a:xfrm>
            <a:off x="16810410" y="10346030"/>
            <a:ext cx="6350002" cy="18951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r>
              <a:rPr lang="en-US" sz="2000" dirty="0">
                <a:latin typeface="Avenir Next LT Pro" panose="020B0504020202020204" pitchFamily="34" charset="0"/>
              </a:rPr>
              <a:t>Deploy citywide ESG</a:t>
            </a:r>
            <a:r>
              <a:rPr lang="en-US" sz="2000" baseline="30000" dirty="0">
                <a:latin typeface="Avenir Next LT Pro" panose="020B0504020202020204" pitchFamily="34" charset="0"/>
              </a:rPr>
              <a:t>(2) </a:t>
            </a:r>
            <a:r>
              <a:rPr lang="en-US" sz="2000" dirty="0">
                <a:latin typeface="Avenir Next LT Pro" panose="020B0504020202020204" pitchFamily="34" charset="0"/>
              </a:rPr>
              <a:t>solutions that leverage green technology and help reduce carbon footprint, fossil fuel residue and harmful gas released back into the environment</a:t>
            </a:r>
            <a:endParaRPr sz="2000" dirty="0">
              <a:latin typeface="Avenir Next LT Pro" panose="020B0504020202020204" pitchFamily="34" charset="0"/>
            </a:endParaRPr>
          </a:p>
        </p:txBody>
      </p:sp>
      <p:pic>
        <p:nvPicPr>
          <p:cNvPr id="20" name="Picture 19" descr="Logo">
            <a:extLst>
              <a:ext uri="{FF2B5EF4-FFF2-40B4-BE49-F238E27FC236}">
                <a16:creationId xmlns:a16="http://schemas.microsoft.com/office/drawing/2014/main" id="{57474D13-166D-4F5C-08E4-7AB49EC354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9167" y="1511879"/>
            <a:ext cx="1383896" cy="1164191"/>
          </a:xfrm>
          <a:prstGeom prst="rect">
            <a:avLst/>
          </a:prstGeom>
        </p:spPr>
      </p:pic>
      <p:sp>
        <p:nvSpPr>
          <p:cNvPr id="18" name="Lorem ipsum dolor sit elit, consect loreretur adipiscing nisi aute. ipsum sit elit, Lorem ipsum dolor sit elit, Lorem ipsum dolor sit elit, consect loreretur adipiscing">
            <a:extLst>
              <a:ext uri="{FF2B5EF4-FFF2-40B4-BE49-F238E27FC236}">
                <a16:creationId xmlns:a16="http://schemas.microsoft.com/office/drawing/2014/main" id="{8BB2BB54-6182-6290-AF1E-18FD34610BAB}"/>
              </a:ext>
            </a:extLst>
          </p:cNvPr>
          <p:cNvSpPr txBox="1"/>
          <p:nvPr/>
        </p:nvSpPr>
        <p:spPr>
          <a:xfrm>
            <a:off x="16691461" y="13126114"/>
            <a:ext cx="7030493" cy="333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342900" indent="-342900">
              <a:lnSpc>
                <a:spcPct val="100000"/>
              </a:lnSpc>
              <a:spcAft>
                <a:spcPts val="600"/>
              </a:spcAft>
              <a:buAutoNum type="arabicParenBoth"/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1500" spc="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rPr>
              <a:t>Electrical Vehicle          (2)  Environmental, Social, and Governance</a:t>
            </a:r>
          </a:p>
        </p:txBody>
      </p:sp>
      <p:sp>
        <p:nvSpPr>
          <p:cNvPr id="7" name="Circle">
            <a:extLst>
              <a:ext uri="{FF2B5EF4-FFF2-40B4-BE49-F238E27FC236}">
                <a16:creationId xmlns:a16="http://schemas.microsoft.com/office/drawing/2014/main" id="{16C79271-7EEE-33D3-DFB7-FAA19F84F8EF}"/>
              </a:ext>
            </a:extLst>
          </p:cNvPr>
          <p:cNvSpPr/>
          <p:nvPr/>
        </p:nvSpPr>
        <p:spPr>
          <a:xfrm>
            <a:off x="16018730" y="7036851"/>
            <a:ext cx="381337" cy="381337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2EC6CC67-8595-004F-763C-05399D9FABBF}"/>
              </a:ext>
            </a:extLst>
          </p:cNvPr>
          <p:cNvSpPr/>
          <p:nvPr/>
        </p:nvSpPr>
        <p:spPr>
          <a:xfrm>
            <a:off x="16018730" y="4321993"/>
            <a:ext cx="381337" cy="381337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5853D69-8A84-2BB8-D5A4-DC16646A5864}"/>
              </a:ext>
            </a:extLst>
          </p:cNvPr>
          <p:cNvSpPr/>
          <p:nvPr/>
        </p:nvSpPr>
        <p:spPr>
          <a:xfrm>
            <a:off x="16107946" y="9990724"/>
            <a:ext cx="202906" cy="202906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A8A0E3B0-663C-8C0C-E249-DDE018B741C0}"/>
              </a:ext>
            </a:extLst>
          </p:cNvPr>
          <p:cNvSpPr/>
          <p:nvPr/>
        </p:nvSpPr>
        <p:spPr>
          <a:xfrm>
            <a:off x="16109543" y="7126066"/>
            <a:ext cx="202906" cy="202906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CA03A249-FF47-8125-E93C-F32DE0ECFD9A}"/>
              </a:ext>
            </a:extLst>
          </p:cNvPr>
          <p:cNvSpPr/>
          <p:nvPr/>
        </p:nvSpPr>
        <p:spPr>
          <a:xfrm>
            <a:off x="16112065" y="4411208"/>
            <a:ext cx="202906" cy="202906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094629"/>
      </p:ext>
    </p:extLst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6E8FC4-F037-540E-FD2E-8FF805EE2FCE}"/>
              </a:ext>
            </a:extLst>
          </p:cNvPr>
          <p:cNvSpPr txBox="1"/>
          <p:nvPr/>
        </p:nvSpPr>
        <p:spPr>
          <a:xfrm>
            <a:off x="5469776" y="3763601"/>
            <a:ext cx="12036828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sng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PAGE  2</a:t>
            </a:r>
          </a:p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The Problem</a:t>
            </a:r>
          </a:p>
        </p:txBody>
      </p:sp>
    </p:spTree>
    <p:extLst>
      <p:ext uri="{BB962C8B-B14F-4D97-AF65-F5344CB8AC3E}">
        <p14:creationId xmlns:p14="http://schemas.microsoft.com/office/powerpoint/2010/main" val="179386646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08B85FA-93BC-1A4D-154D-0C4C300028DA}"/>
              </a:ext>
            </a:extLst>
          </p:cNvPr>
          <p:cNvGrpSpPr/>
          <p:nvPr/>
        </p:nvGrpSpPr>
        <p:grpSpPr>
          <a:xfrm>
            <a:off x="-1" y="0"/>
            <a:ext cx="24384000" cy="7145170"/>
            <a:chOff x="-1" y="0"/>
            <a:chExt cx="24384000" cy="7145170"/>
          </a:xfrm>
        </p:grpSpPr>
        <p:pic>
          <p:nvPicPr>
            <p:cNvPr id="3" name="Picture 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D2062FD-199A-8129-D924-7D3A2E18F1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" y="0"/>
              <a:ext cx="24384000" cy="714517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7B8CC51-A947-0FFA-B116-C612035E7E56}"/>
                </a:ext>
              </a:extLst>
            </p:cNvPr>
            <p:cNvSpPr/>
            <p:nvPr/>
          </p:nvSpPr>
          <p:spPr>
            <a:xfrm>
              <a:off x="21083161" y="3016620"/>
              <a:ext cx="938494" cy="800666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14" name="Group">
            <a:extLst>
              <a:ext uri="{FF2B5EF4-FFF2-40B4-BE49-F238E27FC236}">
                <a16:creationId xmlns:a16="http://schemas.microsoft.com/office/drawing/2014/main" id="{F5F3D84E-E9EB-7C81-5B60-2E09F2CD2477}"/>
              </a:ext>
            </a:extLst>
          </p:cNvPr>
          <p:cNvGrpSpPr/>
          <p:nvPr/>
        </p:nvGrpSpPr>
        <p:grpSpPr>
          <a:xfrm rot="5400000">
            <a:off x="8565121" y="-4132834"/>
            <a:ext cx="7253732" cy="24384001"/>
            <a:chOff x="0" y="0"/>
            <a:chExt cx="16256000" cy="13716000"/>
          </a:xfrm>
        </p:grpSpPr>
        <p:sp>
          <p:nvSpPr>
            <p:cNvPr id="15" name="Rectangle">
              <a:extLst>
                <a:ext uri="{FF2B5EF4-FFF2-40B4-BE49-F238E27FC236}">
                  <a16:creationId xmlns:a16="http://schemas.microsoft.com/office/drawing/2014/main" id="{55E7411B-165F-5753-E00A-6FFB3F6C75EA}"/>
                </a:ext>
              </a:extLst>
            </p:cNvPr>
            <p:cNvSpPr/>
            <p:nvPr/>
          </p:nvSpPr>
          <p:spPr>
            <a:xfrm>
              <a:off x="0" y="0"/>
              <a:ext cx="8128000" cy="13716001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>
                      <a:alpha val="0"/>
                    </a:srgbClr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dirty="0">
                <a:latin typeface="Avenir Next LT Pro" panose="020B0504020202020204" pitchFamily="34" charset="0"/>
              </a:endParaRPr>
            </a:p>
          </p:txBody>
        </p:sp>
        <p:sp>
          <p:nvSpPr>
            <p:cNvPr id="16" name="Rectangle">
              <a:extLst>
                <a:ext uri="{FF2B5EF4-FFF2-40B4-BE49-F238E27FC236}">
                  <a16:creationId xmlns:a16="http://schemas.microsoft.com/office/drawing/2014/main" id="{2B17BC25-8672-6AF0-9B65-8B62A5A04740}"/>
                </a:ext>
              </a:extLst>
            </p:cNvPr>
            <p:cNvSpPr/>
            <p:nvPr/>
          </p:nvSpPr>
          <p:spPr>
            <a:xfrm>
              <a:off x="8128000" y="0"/>
              <a:ext cx="8128000" cy="13716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Avenir Next LT Pro" panose="020B05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15A982-1ECD-D243-D660-F2F4D58D3EDE}"/>
              </a:ext>
            </a:extLst>
          </p:cNvPr>
          <p:cNvGrpSpPr/>
          <p:nvPr/>
        </p:nvGrpSpPr>
        <p:grpSpPr>
          <a:xfrm>
            <a:off x="-1" y="6054435"/>
            <a:ext cx="24384001" cy="6935243"/>
            <a:chOff x="-1" y="6054435"/>
            <a:chExt cx="24384001" cy="6935243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EFE2949E-E46B-81DD-0910-4BACB1ECB59F}"/>
                </a:ext>
              </a:extLst>
            </p:cNvPr>
            <p:cNvSpPr/>
            <p:nvPr/>
          </p:nvSpPr>
          <p:spPr>
            <a:xfrm>
              <a:off x="9294981" y="6058902"/>
              <a:ext cx="1393529" cy="2663614"/>
            </a:xfrm>
            <a:custGeom>
              <a:avLst/>
              <a:gdLst>
                <a:gd name="connsiteX0" fmla="*/ 0 w 21658"/>
                <a:gd name="connsiteY0" fmla="*/ 8780 h 21723"/>
                <a:gd name="connsiteX1" fmla="*/ 21658 w 21658"/>
                <a:gd name="connsiteY1" fmla="*/ 0 h 21723"/>
                <a:gd name="connsiteX2" fmla="*/ 21600 w 21658"/>
                <a:gd name="connsiteY2" fmla="*/ 18852 h 21723"/>
                <a:gd name="connsiteX3" fmla="*/ 0 w 21658"/>
                <a:gd name="connsiteY3" fmla="*/ 21723 h 21723"/>
                <a:gd name="connsiteX4" fmla="*/ 0 w 21658"/>
                <a:gd name="connsiteY4" fmla="*/ 8780 h 21723"/>
                <a:gd name="connsiteX0" fmla="*/ 0 w 21605"/>
                <a:gd name="connsiteY0" fmla="*/ 8841 h 21784"/>
                <a:gd name="connsiteX1" fmla="*/ 21600 w 21605"/>
                <a:gd name="connsiteY1" fmla="*/ 0 h 21784"/>
                <a:gd name="connsiteX2" fmla="*/ 21600 w 21605"/>
                <a:gd name="connsiteY2" fmla="*/ 18913 h 21784"/>
                <a:gd name="connsiteX3" fmla="*/ 0 w 21605"/>
                <a:gd name="connsiteY3" fmla="*/ 21784 h 21784"/>
                <a:gd name="connsiteX4" fmla="*/ 0 w 21605"/>
                <a:gd name="connsiteY4" fmla="*/ 8841 h 2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5" h="21784" extrusionOk="0">
                  <a:moveTo>
                    <a:pt x="0" y="8841"/>
                  </a:moveTo>
                  <a:lnTo>
                    <a:pt x="21600" y="0"/>
                  </a:lnTo>
                  <a:cubicBezTo>
                    <a:pt x="21581" y="6284"/>
                    <a:pt x="21619" y="12629"/>
                    <a:pt x="21600" y="18913"/>
                  </a:cubicBezTo>
                  <a:lnTo>
                    <a:pt x="0" y="21784"/>
                  </a:lnTo>
                  <a:lnTo>
                    <a:pt x="0" y="88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0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dirty="0">
                <a:latin typeface="Avenir Next LT Pro" panose="020B0504020202020204" pitchFamily="34" charset="0"/>
              </a:endParaRPr>
            </a:p>
          </p:txBody>
        </p:sp>
        <p:grpSp>
          <p:nvGrpSpPr>
            <p:cNvPr id="6171" name="Group"/>
            <p:cNvGrpSpPr/>
            <p:nvPr/>
          </p:nvGrpSpPr>
          <p:grpSpPr>
            <a:xfrm>
              <a:off x="-1" y="6054435"/>
              <a:ext cx="24384001" cy="6935243"/>
              <a:chOff x="1618487" y="0"/>
              <a:chExt cx="24384000" cy="6935242"/>
            </a:xfrm>
          </p:grpSpPr>
          <p:sp>
            <p:nvSpPr>
              <p:cNvPr id="6162" name="Rectangle"/>
              <p:cNvSpPr/>
              <p:nvPr/>
            </p:nvSpPr>
            <p:spPr>
              <a:xfrm>
                <a:off x="12306674" y="0"/>
                <a:ext cx="13695813" cy="231174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3" name="Rectangle"/>
              <p:cNvSpPr/>
              <p:nvPr/>
            </p:nvSpPr>
            <p:spPr>
              <a:xfrm>
                <a:off x="12306673" y="2311747"/>
                <a:ext cx="13695812" cy="2311747"/>
              </a:xfrm>
              <a:prstGeom prst="rect">
                <a:avLst/>
              </a:prstGeom>
              <a:solidFill>
                <a:srgbClr val="E7E7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4" name="Rectangle"/>
              <p:cNvSpPr/>
              <p:nvPr/>
            </p:nvSpPr>
            <p:spPr>
              <a:xfrm>
                <a:off x="12306674" y="4623494"/>
                <a:ext cx="13695813" cy="2311748"/>
              </a:xfrm>
              <a:prstGeom prst="rect">
                <a:avLst/>
              </a:prstGeom>
              <a:solidFill>
                <a:srgbClr val="D5D5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5" name="Rectangle"/>
              <p:cNvSpPr/>
              <p:nvPr/>
            </p:nvSpPr>
            <p:spPr>
              <a:xfrm>
                <a:off x="1618488" y="1081782"/>
                <a:ext cx="9294981" cy="1590559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6" name="Rectangle"/>
              <p:cNvSpPr/>
              <p:nvPr/>
            </p:nvSpPr>
            <p:spPr>
              <a:xfrm>
                <a:off x="1618488" y="2672341"/>
                <a:ext cx="9294981" cy="1590559"/>
              </a:xfrm>
              <a:prstGeom prst="rect">
                <a:avLst/>
              </a:prstGeom>
              <a:solidFill>
                <a:srgbClr val="E7E7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7" name="Rectangle"/>
              <p:cNvSpPr/>
              <p:nvPr/>
            </p:nvSpPr>
            <p:spPr>
              <a:xfrm>
                <a:off x="1618487" y="4262900"/>
                <a:ext cx="9294982" cy="1590559"/>
              </a:xfrm>
              <a:prstGeom prst="rect">
                <a:avLst/>
              </a:prstGeom>
              <a:solidFill>
                <a:srgbClr val="D5D5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70" name="Shape"/>
              <p:cNvSpPr/>
              <p:nvPr/>
            </p:nvSpPr>
            <p:spPr>
              <a:xfrm rot="10800000" flipH="1">
                <a:off x="10913468" y="4262900"/>
                <a:ext cx="1393207" cy="2654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657"/>
                    </a:moveTo>
                    <a:lnTo>
                      <a:pt x="21600" y="0"/>
                    </a:lnTo>
                    <a:lnTo>
                      <a:pt x="21600" y="18729"/>
                    </a:lnTo>
                    <a:lnTo>
                      <a:pt x="0" y="21600"/>
                    </a:lnTo>
                    <a:lnTo>
                      <a:pt x="0" y="8657"/>
                    </a:lnTo>
                    <a:close/>
                  </a:path>
                </a:pathLst>
              </a:custGeom>
              <a:solidFill>
                <a:srgbClr val="D5D5D5">
                  <a:alpha val="5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6169" name="Shape"/>
              <p:cNvSpPr/>
              <p:nvPr/>
            </p:nvSpPr>
            <p:spPr>
              <a:xfrm>
                <a:off x="10913468" y="2323462"/>
                <a:ext cx="1393207" cy="23089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264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18143"/>
                    </a:lnTo>
                    <a:lnTo>
                      <a:pt x="0" y="3264"/>
                    </a:lnTo>
                    <a:close/>
                  </a:path>
                </a:pathLst>
              </a:custGeom>
              <a:solidFill>
                <a:srgbClr val="E7E7E7">
                  <a:alpha val="5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 spc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>
                  <a:latin typeface="Avenir Next LT Pro" panose="020B0504020202020204" pitchFamily="34" charset="0"/>
                </a:endParaRP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EF66365-D261-B363-F476-4223D60BFF00}"/>
              </a:ext>
            </a:extLst>
          </p:cNvPr>
          <p:cNvGrpSpPr/>
          <p:nvPr/>
        </p:nvGrpSpPr>
        <p:grpSpPr>
          <a:xfrm>
            <a:off x="2036956" y="8673594"/>
            <a:ext cx="22347040" cy="1566647"/>
            <a:chOff x="2036956" y="8673594"/>
            <a:chExt cx="22347040" cy="1566647"/>
          </a:xfrm>
        </p:grpSpPr>
        <p:sp>
          <p:nvSpPr>
            <p:cNvPr id="6173" name="Lrem sit amet, consectetur elit,  Lorem ipsum dolor sit"/>
            <p:cNvSpPr txBox="1"/>
            <p:nvPr/>
          </p:nvSpPr>
          <p:spPr>
            <a:xfrm>
              <a:off x="3631861" y="9168671"/>
              <a:ext cx="4417904" cy="6422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200" cap="all" spc="125" dirty="0">
                  <a:solidFill>
                    <a:schemeClr val="tx1"/>
                  </a:solidFill>
                  <a:latin typeface="Avenir Next LT Pro" panose="020B0504020202020204" pitchFamily="34" charset="0"/>
                  <a:ea typeface="+mn-ea"/>
                  <a:cs typeface="+mn-cs"/>
                  <a:sym typeface="Montserrat Bold"/>
                </a:rPr>
                <a:t>THE Opportunity</a:t>
              </a:r>
            </a:p>
          </p:txBody>
        </p:sp>
        <p:sp>
          <p:nvSpPr>
            <p:cNvPr id="13" name="Lorem ipsum dolor sit elit, consect loreretur adipiscing nisi aute. ipsum sit elit, consect. consect loreretur adipiscing. Ipsum dolor sit elit, consect loreretur adipiscing">
              <a:extLst>
                <a:ext uri="{FF2B5EF4-FFF2-40B4-BE49-F238E27FC236}">
                  <a16:creationId xmlns:a16="http://schemas.microsoft.com/office/drawing/2014/main" id="{9AB1A4AB-B4A0-08EC-60FF-4B88080C0429}"/>
                </a:ext>
              </a:extLst>
            </p:cNvPr>
            <p:cNvSpPr txBox="1"/>
            <p:nvPr/>
          </p:nvSpPr>
          <p:spPr>
            <a:xfrm>
              <a:off x="11256677" y="8673594"/>
              <a:ext cx="13127319" cy="15666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Massive growth in EV sales fueled by new models entering the market (Rivian, Lucid, etc.)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Leverage Smart City projects to bridge the gap between EV sales and charging logistics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Ability to augment 2030 U.S. carbon emission goals</a:t>
              </a:r>
            </a:p>
          </p:txBody>
        </p:sp>
        <p:sp>
          <p:nvSpPr>
            <p:cNvPr id="20" name="Freeform 84">
              <a:extLst>
                <a:ext uri="{FF2B5EF4-FFF2-40B4-BE49-F238E27FC236}">
                  <a16:creationId xmlns:a16="http://schemas.microsoft.com/office/drawing/2014/main" id="{DEDA093D-899A-D9F3-4551-5085FD054C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6956" y="9183683"/>
              <a:ext cx="699379" cy="697414"/>
            </a:xfrm>
            <a:custGeom>
              <a:avLst/>
              <a:gdLst>
                <a:gd name="T0" fmla="*/ 56 w 160"/>
                <a:gd name="T1" fmla="*/ 28 h 142"/>
                <a:gd name="T2" fmla="*/ 53 w 160"/>
                <a:gd name="T3" fmla="*/ 44 h 142"/>
                <a:gd name="T4" fmla="*/ 72 w 160"/>
                <a:gd name="T5" fmla="*/ 46 h 142"/>
                <a:gd name="T6" fmla="*/ 46 w 160"/>
                <a:gd name="T7" fmla="*/ 88 h 142"/>
                <a:gd name="T8" fmla="*/ 42 w 160"/>
                <a:gd name="T9" fmla="*/ 89 h 142"/>
                <a:gd name="T10" fmla="*/ 40 w 160"/>
                <a:gd name="T11" fmla="*/ 85 h 142"/>
                <a:gd name="T12" fmla="*/ 29 w 160"/>
                <a:gd name="T13" fmla="*/ 62 h 142"/>
                <a:gd name="T14" fmla="*/ 27 w 160"/>
                <a:gd name="T15" fmla="*/ 59 h 142"/>
                <a:gd name="T16" fmla="*/ 32 w 160"/>
                <a:gd name="T17" fmla="*/ 27 h 142"/>
                <a:gd name="T18" fmla="*/ 53 w 160"/>
                <a:gd name="T19" fmla="*/ 26 h 142"/>
                <a:gd name="T20" fmla="*/ 20 w 160"/>
                <a:gd name="T21" fmla="*/ 1 h 142"/>
                <a:gd name="T22" fmla="*/ 12 w 160"/>
                <a:gd name="T23" fmla="*/ 8 h 142"/>
                <a:gd name="T24" fmla="*/ 9 w 160"/>
                <a:gd name="T25" fmla="*/ 18 h 142"/>
                <a:gd name="T26" fmla="*/ 89 w 160"/>
                <a:gd name="T27" fmla="*/ 84 h 142"/>
                <a:gd name="T28" fmla="*/ 97 w 160"/>
                <a:gd name="T29" fmla="*/ 86 h 142"/>
                <a:gd name="T30" fmla="*/ 101 w 160"/>
                <a:gd name="T31" fmla="*/ 91 h 142"/>
                <a:gd name="T32" fmla="*/ 102 w 160"/>
                <a:gd name="T33" fmla="*/ 102 h 142"/>
                <a:gd name="T34" fmla="*/ 105 w 160"/>
                <a:gd name="T35" fmla="*/ 114 h 142"/>
                <a:gd name="T36" fmla="*/ 113 w 160"/>
                <a:gd name="T37" fmla="*/ 122 h 142"/>
                <a:gd name="T38" fmla="*/ 126 w 160"/>
                <a:gd name="T39" fmla="*/ 124 h 142"/>
                <a:gd name="T40" fmla="*/ 138 w 160"/>
                <a:gd name="T41" fmla="*/ 119 h 142"/>
                <a:gd name="T42" fmla="*/ 144 w 160"/>
                <a:gd name="T43" fmla="*/ 108 h 142"/>
                <a:gd name="T44" fmla="*/ 148 w 160"/>
                <a:gd name="T45" fmla="*/ 68 h 142"/>
                <a:gd name="T46" fmla="*/ 155 w 160"/>
                <a:gd name="T47" fmla="*/ 62 h 142"/>
                <a:gd name="T48" fmla="*/ 160 w 160"/>
                <a:gd name="T49" fmla="*/ 52 h 142"/>
                <a:gd name="T50" fmla="*/ 160 w 160"/>
                <a:gd name="T51" fmla="*/ 38 h 142"/>
                <a:gd name="T52" fmla="*/ 155 w 160"/>
                <a:gd name="T53" fmla="*/ 35 h 142"/>
                <a:gd name="T54" fmla="*/ 151 w 160"/>
                <a:gd name="T55" fmla="*/ 21 h 142"/>
                <a:gd name="T56" fmla="*/ 147 w 160"/>
                <a:gd name="T57" fmla="*/ 18 h 142"/>
                <a:gd name="T58" fmla="*/ 143 w 160"/>
                <a:gd name="T59" fmla="*/ 20 h 142"/>
                <a:gd name="T60" fmla="*/ 134 w 160"/>
                <a:gd name="T61" fmla="*/ 35 h 142"/>
                <a:gd name="T62" fmla="*/ 132 w 160"/>
                <a:gd name="T63" fmla="*/ 19 h 142"/>
                <a:gd name="T64" fmla="*/ 127 w 160"/>
                <a:gd name="T65" fmla="*/ 18 h 142"/>
                <a:gd name="T66" fmla="*/ 125 w 160"/>
                <a:gd name="T67" fmla="*/ 22 h 142"/>
                <a:gd name="T68" fmla="*/ 116 w 160"/>
                <a:gd name="T69" fmla="*/ 36 h 142"/>
                <a:gd name="T70" fmla="*/ 116 w 160"/>
                <a:gd name="T71" fmla="*/ 52 h 142"/>
                <a:gd name="T72" fmla="*/ 120 w 160"/>
                <a:gd name="T73" fmla="*/ 62 h 142"/>
                <a:gd name="T74" fmla="*/ 128 w 160"/>
                <a:gd name="T75" fmla="*/ 68 h 142"/>
                <a:gd name="T76" fmla="*/ 131 w 160"/>
                <a:gd name="T77" fmla="*/ 107 h 142"/>
                <a:gd name="T78" fmla="*/ 125 w 160"/>
                <a:gd name="T79" fmla="*/ 111 h 142"/>
                <a:gd name="T80" fmla="*/ 118 w 160"/>
                <a:gd name="T81" fmla="*/ 109 h 142"/>
                <a:gd name="T82" fmla="*/ 116 w 160"/>
                <a:gd name="T83" fmla="*/ 103 h 142"/>
                <a:gd name="T84" fmla="*/ 115 w 160"/>
                <a:gd name="T85" fmla="*/ 76 h 142"/>
                <a:gd name="T86" fmla="*/ 112 w 160"/>
                <a:gd name="T87" fmla="*/ 72 h 142"/>
                <a:gd name="T88" fmla="*/ 89 w 160"/>
                <a:gd name="T89" fmla="*/ 71 h 142"/>
                <a:gd name="T90" fmla="*/ 88 w 160"/>
                <a:gd name="T91" fmla="*/ 11 h 142"/>
                <a:gd name="T92" fmla="*/ 81 w 160"/>
                <a:gd name="T93" fmla="*/ 3 h 142"/>
                <a:gd name="T94" fmla="*/ 23 w 160"/>
                <a:gd name="T95" fmla="*/ 0 h 142"/>
                <a:gd name="T96" fmla="*/ 3 w 160"/>
                <a:gd name="T97" fmla="*/ 125 h 142"/>
                <a:gd name="T98" fmla="*/ 0 w 160"/>
                <a:gd name="T99" fmla="*/ 129 h 142"/>
                <a:gd name="T100" fmla="*/ 1 w 160"/>
                <a:gd name="T101" fmla="*/ 141 h 142"/>
                <a:gd name="T102" fmla="*/ 96 w 160"/>
                <a:gd name="T103" fmla="*/ 141 h 142"/>
                <a:gd name="T104" fmla="*/ 98 w 160"/>
                <a:gd name="T105" fmla="*/ 129 h 142"/>
                <a:gd name="T106" fmla="*/ 95 w 160"/>
                <a:gd name="T107" fmla="*/ 125 h 142"/>
                <a:gd name="T108" fmla="*/ 4 w 160"/>
                <a:gd name="T109" fmla="*/ 12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0" h="142">
                  <a:moveTo>
                    <a:pt x="53" y="26"/>
                  </a:moveTo>
                  <a:lnTo>
                    <a:pt x="55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6" y="30"/>
                  </a:lnTo>
                  <a:lnTo>
                    <a:pt x="53" y="44"/>
                  </a:lnTo>
                  <a:lnTo>
                    <a:pt x="69" y="44"/>
                  </a:lnTo>
                  <a:lnTo>
                    <a:pt x="71" y="45"/>
                  </a:lnTo>
                  <a:lnTo>
                    <a:pt x="72" y="46"/>
                  </a:lnTo>
                  <a:lnTo>
                    <a:pt x="73" y="47"/>
                  </a:lnTo>
                  <a:lnTo>
                    <a:pt x="72" y="49"/>
                  </a:lnTo>
                  <a:lnTo>
                    <a:pt x="46" y="88"/>
                  </a:lnTo>
                  <a:lnTo>
                    <a:pt x="45" y="89"/>
                  </a:lnTo>
                  <a:lnTo>
                    <a:pt x="43" y="89"/>
                  </a:lnTo>
                  <a:lnTo>
                    <a:pt x="42" y="89"/>
                  </a:lnTo>
                  <a:lnTo>
                    <a:pt x="41" y="88"/>
                  </a:lnTo>
                  <a:lnTo>
                    <a:pt x="40" y="87"/>
                  </a:lnTo>
                  <a:lnTo>
                    <a:pt x="40" y="85"/>
                  </a:lnTo>
                  <a:lnTo>
                    <a:pt x="46" y="62"/>
                  </a:lnTo>
                  <a:lnTo>
                    <a:pt x="30" y="62"/>
                  </a:lnTo>
                  <a:lnTo>
                    <a:pt x="29" y="62"/>
                  </a:lnTo>
                  <a:lnTo>
                    <a:pt x="27" y="61"/>
                  </a:lnTo>
                  <a:lnTo>
                    <a:pt x="27" y="60"/>
                  </a:lnTo>
                  <a:lnTo>
                    <a:pt x="27" y="5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2" y="27"/>
                  </a:lnTo>
                  <a:lnTo>
                    <a:pt x="33" y="27"/>
                  </a:lnTo>
                  <a:lnTo>
                    <a:pt x="34" y="26"/>
                  </a:lnTo>
                  <a:lnTo>
                    <a:pt x="53" y="26"/>
                  </a:lnTo>
                  <a:lnTo>
                    <a:pt x="53" y="26"/>
                  </a:lnTo>
                  <a:close/>
                  <a:moveTo>
                    <a:pt x="23" y="0"/>
                  </a:moveTo>
                  <a:lnTo>
                    <a:pt x="20" y="1"/>
                  </a:lnTo>
                  <a:lnTo>
                    <a:pt x="16" y="3"/>
                  </a:lnTo>
                  <a:lnTo>
                    <a:pt x="14" y="5"/>
                  </a:lnTo>
                  <a:lnTo>
                    <a:pt x="12" y="8"/>
                  </a:lnTo>
                  <a:lnTo>
                    <a:pt x="10" y="11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9" y="116"/>
                  </a:lnTo>
                  <a:lnTo>
                    <a:pt x="89" y="116"/>
                  </a:lnTo>
                  <a:lnTo>
                    <a:pt x="89" y="84"/>
                  </a:lnTo>
                  <a:lnTo>
                    <a:pt x="93" y="84"/>
                  </a:lnTo>
                  <a:lnTo>
                    <a:pt x="96" y="85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1" y="89"/>
                  </a:lnTo>
                  <a:lnTo>
                    <a:pt x="101" y="91"/>
                  </a:lnTo>
                  <a:lnTo>
                    <a:pt x="102" y="93"/>
                  </a:lnTo>
                  <a:lnTo>
                    <a:pt x="102" y="96"/>
                  </a:lnTo>
                  <a:lnTo>
                    <a:pt x="102" y="102"/>
                  </a:lnTo>
                  <a:lnTo>
                    <a:pt x="103" y="106"/>
                  </a:lnTo>
                  <a:lnTo>
                    <a:pt x="104" y="110"/>
                  </a:lnTo>
                  <a:lnTo>
                    <a:pt x="105" y="114"/>
                  </a:lnTo>
                  <a:lnTo>
                    <a:pt x="108" y="117"/>
                  </a:lnTo>
                  <a:lnTo>
                    <a:pt x="110" y="120"/>
                  </a:lnTo>
                  <a:lnTo>
                    <a:pt x="113" y="122"/>
                  </a:lnTo>
                  <a:lnTo>
                    <a:pt x="117" y="123"/>
                  </a:lnTo>
                  <a:lnTo>
                    <a:pt x="121" y="124"/>
                  </a:lnTo>
                  <a:lnTo>
                    <a:pt x="126" y="124"/>
                  </a:lnTo>
                  <a:lnTo>
                    <a:pt x="130" y="123"/>
                  </a:lnTo>
                  <a:lnTo>
                    <a:pt x="134" y="122"/>
                  </a:lnTo>
                  <a:lnTo>
                    <a:pt x="138" y="119"/>
                  </a:lnTo>
                  <a:lnTo>
                    <a:pt x="140" y="116"/>
                  </a:lnTo>
                  <a:lnTo>
                    <a:pt x="143" y="112"/>
                  </a:lnTo>
                  <a:lnTo>
                    <a:pt x="144" y="108"/>
                  </a:lnTo>
                  <a:lnTo>
                    <a:pt x="144" y="103"/>
                  </a:lnTo>
                  <a:lnTo>
                    <a:pt x="144" y="70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3" y="65"/>
                  </a:lnTo>
                  <a:lnTo>
                    <a:pt x="155" y="62"/>
                  </a:lnTo>
                  <a:lnTo>
                    <a:pt x="158" y="59"/>
                  </a:lnTo>
                  <a:lnTo>
                    <a:pt x="159" y="56"/>
                  </a:lnTo>
                  <a:lnTo>
                    <a:pt x="160" y="52"/>
                  </a:lnTo>
                  <a:lnTo>
                    <a:pt x="160" y="49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59" y="37"/>
                  </a:lnTo>
                  <a:lnTo>
                    <a:pt x="157" y="36"/>
                  </a:lnTo>
                  <a:lnTo>
                    <a:pt x="155" y="35"/>
                  </a:lnTo>
                  <a:lnTo>
                    <a:pt x="151" y="35"/>
                  </a:lnTo>
                  <a:lnTo>
                    <a:pt x="151" y="22"/>
                  </a:lnTo>
                  <a:lnTo>
                    <a:pt x="151" y="21"/>
                  </a:lnTo>
                  <a:lnTo>
                    <a:pt x="150" y="19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5" y="18"/>
                  </a:lnTo>
                  <a:lnTo>
                    <a:pt x="144" y="19"/>
                  </a:lnTo>
                  <a:lnTo>
                    <a:pt x="143" y="20"/>
                  </a:lnTo>
                  <a:lnTo>
                    <a:pt x="142" y="22"/>
                  </a:lnTo>
                  <a:lnTo>
                    <a:pt x="142" y="35"/>
                  </a:lnTo>
                  <a:lnTo>
                    <a:pt x="134" y="35"/>
                  </a:lnTo>
                  <a:lnTo>
                    <a:pt x="134" y="22"/>
                  </a:lnTo>
                  <a:lnTo>
                    <a:pt x="133" y="21"/>
                  </a:lnTo>
                  <a:lnTo>
                    <a:pt x="132" y="19"/>
                  </a:lnTo>
                  <a:lnTo>
                    <a:pt x="131" y="18"/>
                  </a:lnTo>
                  <a:lnTo>
                    <a:pt x="130" y="18"/>
                  </a:lnTo>
                  <a:lnTo>
                    <a:pt x="127" y="18"/>
                  </a:lnTo>
                  <a:lnTo>
                    <a:pt x="126" y="19"/>
                  </a:lnTo>
                  <a:lnTo>
                    <a:pt x="125" y="20"/>
                  </a:lnTo>
                  <a:lnTo>
                    <a:pt x="125" y="22"/>
                  </a:lnTo>
                  <a:lnTo>
                    <a:pt x="125" y="35"/>
                  </a:lnTo>
                  <a:lnTo>
                    <a:pt x="117" y="35"/>
                  </a:lnTo>
                  <a:lnTo>
                    <a:pt x="116" y="36"/>
                  </a:lnTo>
                  <a:lnTo>
                    <a:pt x="116" y="37"/>
                  </a:lnTo>
                  <a:lnTo>
                    <a:pt x="116" y="49"/>
                  </a:lnTo>
                  <a:lnTo>
                    <a:pt x="116" y="52"/>
                  </a:lnTo>
                  <a:lnTo>
                    <a:pt x="117" y="56"/>
                  </a:lnTo>
                  <a:lnTo>
                    <a:pt x="118" y="59"/>
                  </a:lnTo>
                  <a:lnTo>
                    <a:pt x="120" y="62"/>
                  </a:lnTo>
                  <a:lnTo>
                    <a:pt x="122" y="65"/>
                  </a:lnTo>
                  <a:lnTo>
                    <a:pt x="125" y="67"/>
                  </a:lnTo>
                  <a:lnTo>
                    <a:pt x="128" y="68"/>
                  </a:lnTo>
                  <a:lnTo>
                    <a:pt x="131" y="70"/>
                  </a:lnTo>
                  <a:lnTo>
                    <a:pt x="131" y="106"/>
                  </a:lnTo>
                  <a:lnTo>
                    <a:pt x="131" y="107"/>
                  </a:lnTo>
                  <a:lnTo>
                    <a:pt x="130" y="108"/>
                  </a:lnTo>
                  <a:lnTo>
                    <a:pt x="128" y="110"/>
                  </a:lnTo>
                  <a:lnTo>
                    <a:pt x="125" y="111"/>
                  </a:lnTo>
                  <a:lnTo>
                    <a:pt x="123" y="111"/>
                  </a:lnTo>
                  <a:lnTo>
                    <a:pt x="121" y="110"/>
                  </a:lnTo>
                  <a:lnTo>
                    <a:pt x="118" y="109"/>
                  </a:lnTo>
                  <a:lnTo>
                    <a:pt x="117" y="108"/>
                  </a:lnTo>
                  <a:lnTo>
                    <a:pt x="116" y="105"/>
                  </a:lnTo>
                  <a:lnTo>
                    <a:pt x="116" y="103"/>
                  </a:lnTo>
                  <a:lnTo>
                    <a:pt x="116" y="79"/>
                  </a:lnTo>
                  <a:lnTo>
                    <a:pt x="115" y="77"/>
                  </a:lnTo>
                  <a:lnTo>
                    <a:pt x="115" y="76"/>
                  </a:lnTo>
                  <a:lnTo>
                    <a:pt x="114" y="75"/>
                  </a:lnTo>
                  <a:lnTo>
                    <a:pt x="113" y="73"/>
                  </a:lnTo>
                  <a:lnTo>
                    <a:pt x="112" y="72"/>
                  </a:lnTo>
                  <a:lnTo>
                    <a:pt x="111" y="72"/>
                  </a:lnTo>
                  <a:lnTo>
                    <a:pt x="109" y="71"/>
                  </a:lnTo>
                  <a:lnTo>
                    <a:pt x="89" y="71"/>
                  </a:lnTo>
                  <a:lnTo>
                    <a:pt x="89" y="18"/>
                  </a:lnTo>
                  <a:lnTo>
                    <a:pt x="88" y="14"/>
                  </a:lnTo>
                  <a:lnTo>
                    <a:pt x="88" y="11"/>
                  </a:lnTo>
                  <a:lnTo>
                    <a:pt x="86" y="8"/>
                  </a:lnTo>
                  <a:lnTo>
                    <a:pt x="84" y="5"/>
                  </a:lnTo>
                  <a:lnTo>
                    <a:pt x="81" y="3"/>
                  </a:lnTo>
                  <a:lnTo>
                    <a:pt x="78" y="1"/>
                  </a:lnTo>
                  <a:lnTo>
                    <a:pt x="75" y="0"/>
                  </a:lnTo>
                  <a:lnTo>
                    <a:pt x="23" y="0"/>
                  </a:lnTo>
                  <a:lnTo>
                    <a:pt x="23" y="0"/>
                  </a:lnTo>
                  <a:close/>
                  <a:moveTo>
                    <a:pt x="4" y="124"/>
                  </a:moveTo>
                  <a:lnTo>
                    <a:pt x="3" y="125"/>
                  </a:lnTo>
                  <a:lnTo>
                    <a:pt x="1" y="126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3" y="142"/>
                  </a:lnTo>
                  <a:lnTo>
                    <a:pt x="95" y="142"/>
                  </a:lnTo>
                  <a:lnTo>
                    <a:pt x="96" y="141"/>
                  </a:lnTo>
                  <a:lnTo>
                    <a:pt x="97" y="139"/>
                  </a:lnTo>
                  <a:lnTo>
                    <a:pt x="98" y="138"/>
                  </a:lnTo>
                  <a:lnTo>
                    <a:pt x="98" y="129"/>
                  </a:lnTo>
                  <a:lnTo>
                    <a:pt x="97" y="127"/>
                  </a:lnTo>
                  <a:lnTo>
                    <a:pt x="96" y="126"/>
                  </a:lnTo>
                  <a:lnTo>
                    <a:pt x="95" y="125"/>
                  </a:lnTo>
                  <a:lnTo>
                    <a:pt x="93" y="124"/>
                  </a:lnTo>
                  <a:lnTo>
                    <a:pt x="4" y="124"/>
                  </a:lnTo>
                  <a:lnTo>
                    <a:pt x="4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rgbClr val="000000"/>
                </a:solidFill>
                <a:latin typeface="Avenir Next LT Pro" panose="020B05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07F8BBB-1D8D-5654-E25E-A1D7D491EB66}"/>
              </a:ext>
            </a:extLst>
          </p:cNvPr>
          <p:cNvGrpSpPr/>
          <p:nvPr/>
        </p:nvGrpSpPr>
        <p:grpSpPr>
          <a:xfrm>
            <a:off x="1882457" y="10717891"/>
            <a:ext cx="22501531" cy="2063743"/>
            <a:chOff x="1882457" y="10717891"/>
            <a:chExt cx="22501531" cy="2063743"/>
          </a:xfrm>
        </p:grpSpPr>
        <p:sp>
          <p:nvSpPr>
            <p:cNvPr id="6174" name="Lrem sit amet, consectetur elit,  Lorem ipsum dolor sit amet,"/>
            <p:cNvSpPr txBox="1"/>
            <p:nvPr/>
          </p:nvSpPr>
          <p:spPr>
            <a:xfrm>
              <a:off x="3631861" y="10759230"/>
              <a:ext cx="4040523" cy="6422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200" cap="all" spc="125" dirty="0">
                  <a:solidFill>
                    <a:schemeClr val="tx1"/>
                  </a:solidFill>
                  <a:latin typeface="Avenir Next LT Pro" panose="020B0504020202020204" pitchFamily="34" charset="0"/>
                  <a:ea typeface="+mn-ea"/>
                  <a:cs typeface="+mn-cs"/>
                </a:rPr>
                <a:t>THE SOLUTION</a:t>
              </a:r>
              <a:endParaRPr sz="3200" cap="all" spc="125" dirty="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Lorem ipsum dolor sit elit, consect loreretur adipiscing nisi aute. ipsum sit elit, consect. consect loreretur adipiscing. Ipsum dolor sit elit, consect loreretur adipiscing">
              <a:extLst>
                <a:ext uri="{FF2B5EF4-FFF2-40B4-BE49-F238E27FC236}">
                  <a16:creationId xmlns:a16="http://schemas.microsoft.com/office/drawing/2014/main" id="{16A1DF1E-744E-A208-52ED-D281233F9A84}"/>
                </a:ext>
              </a:extLst>
            </p:cNvPr>
            <p:cNvSpPr txBox="1"/>
            <p:nvPr/>
          </p:nvSpPr>
          <p:spPr>
            <a:xfrm>
              <a:off x="11256669" y="10784099"/>
              <a:ext cx="13127319" cy="19975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lnSpc>
                  <a:spcPts val="38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Public, Hybrid and Private deployments via Smart City &amp; developer agreements</a:t>
              </a:r>
            </a:p>
            <a:p>
              <a:pPr marL="285750" indent="-285750">
                <a:lnSpc>
                  <a:spcPts val="38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AI driven EV Solution capturing all levels of charging infrastructure</a:t>
              </a:r>
            </a:p>
            <a:p>
              <a:pPr marL="285750" indent="-285750">
                <a:lnSpc>
                  <a:spcPts val="38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000000"/>
                  </a:solidFill>
                  <a:latin typeface="Avenir Next LT Pro" panose="020B0504020202020204" pitchFamily="34" charset="0"/>
                </a:rPr>
                <a:t>Standardized payment structure across the industry and cities</a:t>
              </a:r>
            </a:p>
            <a:p>
              <a:pPr marL="285750" indent="-285750">
                <a:lnSpc>
                  <a:spcPts val="3800"/>
                </a:lnSpc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chemeClr val="accent2"/>
                  </a:solidFill>
                  <a:latin typeface="Avenir Next LT Pro" panose="020B0504020202020204" pitchFamily="34" charset="0"/>
                </a:rPr>
                <a:t>Access to 1.2M charging stations eliminating range anxiety </a:t>
              </a:r>
            </a:p>
          </p:txBody>
        </p:sp>
        <p:sp>
          <p:nvSpPr>
            <p:cNvPr id="21" name="Freeform 181">
              <a:extLst>
                <a:ext uri="{FF2B5EF4-FFF2-40B4-BE49-F238E27FC236}">
                  <a16:creationId xmlns:a16="http://schemas.microsoft.com/office/drawing/2014/main" id="{0B80A776-209A-F7E6-24BA-17D2E0597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2457" y="10717891"/>
              <a:ext cx="792864" cy="782950"/>
            </a:xfrm>
            <a:custGeom>
              <a:avLst/>
              <a:gdLst>
                <a:gd name="T0" fmla="*/ 81 w 160"/>
                <a:gd name="T1" fmla="*/ 43 h 158"/>
                <a:gd name="T2" fmla="*/ 54 w 160"/>
                <a:gd name="T3" fmla="*/ 106 h 158"/>
                <a:gd name="T4" fmla="*/ 64 w 160"/>
                <a:gd name="T5" fmla="*/ 131 h 158"/>
                <a:gd name="T6" fmla="*/ 98 w 160"/>
                <a:gd name="T7" fmla="*/ 127 h 158"/>
                <a:gd name="T8" fmla="*/ 118 w 160"/>
                <a:gd name="T9" fmla="*/ 76 h 158"/>
                <a:gd name="T10" fmla="*/ 81 w 160"/>
                <a:gd name="T11" fmla="*/ 158 h 158"/>
                <a:gd name="T12" fmla="*/ 72 w 160"/>
                <a:gd name="T13" fmla="*/ 153 h 158"/>
                <a:gd name="T14" fmla="*/ 66 w 160"/>
                <a:gd name="T15" fmla="*/ 145 h 158"/>
                <a:gd name="T16" fmla="*/ 92 w 160"/>
                <a:gd name="T17" fmla="*/ 147 h 158"/>
                <a:gd name="T18" fmla="*/ 95 w 160"/>
                <a:gd name="T19" fmla="*/ 136 h 158"/>
                <a:gd name="T20" fmla="*/ 66 w 160"/>
                <a:gd name="T21" fmla="*/ 145 h 158"/>
                <a:gd name="T22" fmla="*/ 86 w 160"/>
                <a:gd name="T23" fmla="*/ 19 h 158"/>
                <a:gd name="T24" fmla="*/ 81 w 160"/>
                <a:gd name="T25" fmla="*/ 0 h 158"/>
                <a:gd name="T26" fmla="*/ 76 w 160"/>
                <a:gd name="T27" fmla="*/ 19 h 158"/>
                <a:gd name="T28" fmla="*/ 32 w 160"/>
                <a:gd name="T29" fmla="*/ 39 h 158"/>
                <a:gd name="T30" fmla="*/ 42 w 160"/>
                <a:gd name="T31" fmla="*/ 36 h 158"/>
                <a:gd name="T32" fmla="*/ 31 w 160"/>
                <a:gd name="T33" fmla="*/ 22 h 158"/>
                <a:gd name="T34" fmla="*/ 22 w 160"/>
                <a:gd name="T35" fmla="*/ 22 h 158"/>
                <a:gd name="T36" fmla="*/ 22 w 160"/>
                <a:gd name="T37" fmla="*/ 29 h 158"/>
                <a:gd name="T38" fmla="*/ 26 w 160"/>
                <a:gd name="T39" fmla="*/ 79 h 158"/>
                <a:gd name="T40" fmla="*/ 6 w 160"/>
                <a:gd name="T41" fmla="*/ 74 h 158"/>
                <a:gd name="T42" fmla="*/ 6 w 160"/>
                <a:gd name="T43" fmla="*/ 85 h 158"/>
                <a:gd name="T44" fmla="*/ 26 w 160"/>
                <a:gd name="T45" fmla="*/ 79 h 158"/>
                <a:gd name="T46" fmla="*/ 33 w 160"/>
                <a:gd name="T47" fmla="*/ 119 h 158"/>
                <a:gd name="T48" fmla="*/ 21 w 160"/>
                <a:gd name="T49" fmla="*/ 133 h 158"/>
                <a:gd name="T50" fmla="*/ 31 w 160"/>
                <a:gd name="T51" fmla="*/ 138 h 158"/>
                <a:gd name="T52" fmla="*/ 43 w 160"/>
                <a:gd name="T53" fmla="*/ 121 h 158"/>
                <a:gd name="T54" fmla="*/ 129 w 160"/>
                <a:gd name="T55" fmla="*/ 119 h 158"/>
                <a:gd name="T56" fmla="*/ 119 w 160"/>
                <a:gd name="T57" fmla="*/ 121 h 158"/>
                <a:gd name="T58" fmla="*/ 131 w 160"/>
                <a:gd name="T59" fmla="*/ 138 h 158"/>
                <a:gd name="T60" fmla="*/ 141 w 160"/>
                <a:gd name="T61" fmla="*/ 133 h 158"/>
                <a:gd name="T62" fmla="*/ 129 w 160"/>
                <a:gd name="T63" fmla="*/ 119 h 158"/>
                <a:gd name="T64" fmla="*/ 141 w 160"/>
                <a:gd name="T65" fmla="*/ 74 h 158"/>
                <a:gd name="T66" fmla="*/ 141 w 160"/>
                <a:gd name="T67" fmla="*/ 85 h 158"/>
                <a:gd name="T68" fmla="*/ 160 w 160"/>
                <a:gd name="T69" fmla="*/ 79 h 158"/>
                <a:gd name="T70" fmla="*/ 120 w 160"/>
                <a:gd name="T71" fmla="*/ 39 h 158"/>
                <a:gd name="T72" fmla="*/ 139 w 160"/>
                <a:gd name="T73" fmla="*/ 29 h 158"/>
                <a:gd name="T74" fmla="*/ 136 w 160"/>
                <a:gd name="T75" fmla="*/ 19 h 158"/>
                <a:gd name="T76" fmla="*/ 120 w 160"/>
                <a:gd name="T77" fmla="*/ 32 h 158"/>
                <a:gd name="T78" fmla="*/ 120 w 160"/>
                <a:gd name="T79" fmla="*/ 3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0" h="158">
                  <a:moveTo>
                    <a:pt x="85" y="43"/>
                  </a:moveTo>
                  <a:cubicBezTo>
                    <a:pt x="81" y="43"/>
                    <a:pt x="81" y="43"/>
                    <a:pt x="81" y="43"/>
                  </a:cubicBezTo>
                  <a:cubicBezTo>
                    <a:pt x="65" y="43"/>
                    <a:pt x="52" y="51"/>
                    <a:pt x="47" y="66"/>
                  </a:cubicBezTo>
                  <a:cubicBezTo>
                    <a:pt x="40" y="79"/>
                    <a:pt x="44" y="95"/>
                    <a:pt x="54" y="106"/>
                  </a:cubicBezTo>
                  <a:cubicBezTo>
                    <a:pt x="60" y="111"/>
                    <a:pt x="64" y="118"/>
                    <a:pt x="64" y="127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18"/>
                    <a:pt x="101" y="111"/>
                    <a:pt x="107" y="106"/>
                  </a:cubicBezTo>
                  <a:cubicBezTo>
                    <a:pt x="116" y="98"/>
                    <a:pt x="119" y="87"/>
                    <a:pt x="118" y="76"/>
                  </a:cubicBezTo>
                  <a:cubicBezTo>
                    <a:pt x="116" y="59"/>
                    <a:pt x="102" y="45"/>
                    <a:pt x="85" y="43"/>
                  </a:cubicBezTo>
                  <a:close/>
                  <a:moveTo>
                    <a:pt x="81" y="158"/>
                  </a:moveTo>
                  <a:cubicBezTo>
                    <a:pt x="85" y="158"/>
                    <a:pt x="88" y="157"/>
                    <a:pt x="89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4" y="157"/>
                    <a:pt x="77" y="158"/>
                    <a:pt x="81" y="158"/>
                  </a:cubicBezTo>
                  <a:close/>
                  <a:moveTo>
                    <a:pt x="66" y="145"/>
                  </a:moveTo>
                  <a:cubicBezTo>
                    <a:pt x="66" y="146"/>
                    <a:pt x="68" y="147"/>
                    <a:pt x="69" y="147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4" y="147"/>
                    <a:pt x="95" y="146"/>
                    <a:pt x="95" y="14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66" y="136"/>
                    <a:pt x="66" y="136"/>
                    <a:pt x="66" y="136"/>
                  </a:cubicBezTo>
                  <a:lnTo>
                    <a:pt x="66" y="145"/>
                  </a:lnTo>
                  <a:close/>
                  <a:moveTo>
                    <a:pt x="81" y="25"/>
                  </a:moveTo>
                  <a:cubicBezTo>
                    <a:pt x="83" y="25"/>
                    <a:pt x="86" y="23"/>
                    <a:pt x="86" y="19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2"/>
                    <a:pt x="83" y="0"/>
                    <a:pt x="81" y="0"/>
                  </a:cubicBezTo>
                  <a:cubicBezTo>
                    <a:pt x="78" y="0"/>
                    <a:pt x="76" y="2"/>
                    <a:pt x="76" y="6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23"/>
                    <a:pt x="78" y="25"/>
                    <a:pt x="81" y="25"/>
                  </a:cubicBezTo>
                  <a:close/>
                  <a:moveTo>
                    <a:pt x="32" y="39"/>
                  </a:moveTo>
                  <a:cubicBezTo>
                    <a:pt x="35" y="42"/>
                    <a:pt x="38" y="42"/>
                    <a:pt x="41" y="39"/>
                  </a:cubicBezTo>
                  <a:cubicBezTo>
                    <a:pt x="42" y="39"/>
                    <a:pt x="42" y="37"/>
                    <a:pt x="42" y="36"/>
                  </a:cubicBezTo>
                  <a:cubicBezTo>
                    <a:pt x="42" y="34"/>
                    <a:pt x="42" y="33"/>
                    <a:pt x="41" y="3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0"/>
                    <a:pt x="29" y="19"/>
                    <a:pt x="26" y="19"/>
                  </a:cubicBezTo>
                  <a:cubicBezTo>
                    <a:pt x="25" y="19"/>
                    <a:pt x="24" y="20"/>
                    <a:pt x="22" y="22"/>
                  </a:cubicBezTo>
                  <a:cubicBezTo>
                    <a:pt x="21" y="22"/>
                    <a:pt x="21" y="24"/>
                    <a:pt x="21" y="25"/>
                  </a:cubicBezTo>
                  <a:cubicBezTo>
                    <a:pt x="21" y="27"/>
                    <a:pt x="21" y="28"/>
                    <a:pt x="22" y="29"/>
                  </a:cubicBezTo>
                  <a:lnTo>
                    <a:pt x="32" y="39"/>
                  </a:lnTo>
                  <a:close/>
                  <a:moveTo>
                    <a:pt x="26" y="79"/>
                  </a:moveTo>
                  <a:cubicBezTo>
                    <a:pt x="26" y="77"/>
                    <a:pt x="24" y="74"/>
                    <a:pt x="21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3" y="74"/>
                    <a:pt x="0" y="77"/>
                    <a:pt x="0" y="79"/>
                  </a:cubicBezTo>
                  <a:cubicBezTo>
                    <a:pt x="0" y="82"/>
                    <a:pt x="3" y="85"/>
                    <a:pt x="6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4" y="85"/>
                    <a:pt x="26" y="82"/>
                    <a:pt x="26" y="79"/>
                  </a:cubicBezTo>
                  <a:close/>
                  <a:moveTo>
                    <a:pt x="39" y="118"/>
                  </a:moveTo>
                  <a:cubicBezTo>
                    <a:pt x="36" y="116"/>
                    <a:pt x="34" y="118"/>
                    <a:pt x="33" y="11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1" y="130"/>
                    <a:pt x="21" y="131"/>
                    <a:pt x="21" y="133"/>
                  </a:cubicBezTo>
                  <a:cubicBezTo>
                    <a:pt x="21" y="135"/>
                    <a:pt x="21" y="136"/>
                    <a:pt x="22" y="138"/>
                  </a:cubicBezTo>
                  <a:cubicBezTo>
                    <a:pt x="25" y="139"/>
                    <a:pt x="29" y="139"/>
                    <a:pt x="31" y="138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5"/>
                    <a:pt x="44" y="124"/>
                    <a:pt x="43" y="121"/>
                  </a:cubicBezTo>
                  <a:cubicBezTo>
                    <a:pt x="43" y="119"/>
                    <a:pt x="40" y="118"/>
                    <a:pt x="39" y="118"/>
                  </a:cubicBezTo>
                  <a:close/>
                  <a:moveTo>
                    <a:pt x="129" y="119"/>
                  </a:moveTo>
                  <a:cubicBezTo>
                    <a:pt x="128" y="118"/>
                    <a:pt x="125" y="116"/>
                    <a:pt x="123" y="118"/>
                  </a:cubicBezTo>
                  <a:cubicBezTo>
                    <a:pt x="122" y="118"/>
                    <a:pt x="120" y="119"/>
                    <a:pt x="119" y="121"/>
                  </a:cubicBezTo>
                  <a:cubicBezTo>
                    <a:pt x="119" y="124"/>
                    <a:pt x="119" y="125"/>
                    <a:pt x="120" y="126"/>
                  </a:cubicBezTo>
                  <a:cubicBezTo>
                    <a:pt x="131" y="138"/>
                    <a:pt x="131" y="138"/>
                    <a:pt x="131" y="138"/>
                  </a:cubicBezTo>
                  <a:cubicBezTo>
                    <a:pt x="133" y="139"/>
                    <a:pt x="136" y="139"/>
                    <a:pt x="139" y="138"/>
                  </a:cubicBezTo>
                  <a:cubicBezTo>
                    <a:pt x="140" y="136"/>
                    <a:pt x="141" y="135"/>
                    <a:pt x="141" y="133"/>
                  </a:cubicBezTo>
                  <a:cubicBezTo>
                    <a:pt x="141" y="131"/>
                    <a:pt x="140" y="130"/>
                    <a:pt x="139" y="129"/>
                  </a:cubicBezTo>
                  <a:lnTo>
                    <a:pt x="129" y="119"/>
                  </a:lnTo>
                  <a:close/>
                  <a:moveTo>
                    <a:pt x="154" y="74"/>
                  </a:moveTo>
                  <a:cubicBezTo>
                    <a:pt x="141" y="74"/>
                    <a:pt x="141" y="74"/>
                    <a:pt x="141" y="74"/>
                  </a:cubicBezTo>
                  <a:cubicBezTo>
                    <a:pt x="138" y="74"/>
                    <a:pt x="135" y="77"/>
                    <a:pt x="135" y="79"/>
                  </a:cubicBezTo>
                  <a:cubicBezTo>
                    <a:pt x="135" y="82"/>
                    <a:pt x="138" y="85"/>
                    <a:pt x="141" y="85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8" y="85"/>
                    <a:pt x="160" y="82"/>
                    <a:pt x="160" y="79"/>
                  </a:cubicBezTo>
                  <a:cubicBezTo>
                    <a:pt x="160" y="77"/>
                    <a:pt x="158" y="74"/>
                    <a:pt x="154" y="74"/>
                  </a:cubicBezTo>
                  <a:close/>
                  <a:moveTo>
                    <a:pt x="120" y="39"/>
                  </a:moveTo>
                  <a:cubicBezTo>
                    <a:pt x="123" y="42"/>
                    <a:pt x="126" y="42"/>
                    <a:pt x="129" y="39"/>
                  </a:cubicBezTo>
                  <a:cubicBezTo>
                    <a:pt x="139" y="29"/>
                    <a:pt x="139" y="29"/>
                    <a:pt x="139" y="29"/>
                  </a:cubicBezTo>
                  <a:cubicBezTo>
                    <a:pt x="140" y="28"/>
                    <a:pt x="141" y="25"/>
                    <a:pt x="140" y="24"/>
                  </a:cubicBezTo>
                  <a:cubicBezTo>
                    <a:pt x="140" y="22"/>
                    <a:pt x="139" y="20"/>
                    <a:pt x="136" y="19"/>
                  </a:cubicBezTo>
                  <a:cubicBezTo>
                    <a:pt x="134" y="19"/>
                    <a:pt x="133" y="19"/>
                    <a:pt x="131" y="2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9" y="33"/>
                    <a:pt x="119" y="34"/>
                    <a:pt x="119" y="36"/>
                  </a:cubicBezTo>
                  <a:cubicBezTo>
                    <a:pt x="119" y="37"/>
                    <a:pt x="119" y="39"/>
                    <a:pt x="120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tx1"/>
                </a:solidFill>
                <a:latin typeface="Avenir Next LT Pro" panose="020B0504020202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14FC3B2-0FC1-9C49-52F9-44BC783BDA50}"/>
              </a:ext>
            </a:extLst>
          </p:cNvPr>
          <p:cNvGrpSpPr/>
          <p:nvPr/>
        </p:nvGrpSpPr>
        <p:grpSpPr>
          <a:xfrm>
            <a:off x="1885368" y="6394716"/>
            <a:ext cx="22099344" cy="1825625"/>
            <a:chOff x="1885368" y="6394716"/>
            <a:chExt cx="22099344" cy="1825625"/>
          </a:xfrm>
        </p:grpSpPr>
        <p:sp>
          <p:nvSpPr>
            <p:cNvPr id="6172" name="Lrem sit amet, consectetur elit,  Lorem ipsum dolor"/>
            <p:cNvSpPr txBox="1"/>
            <p:nvPr/>
          </p:nvSpPr>
          <p:spPr>
            <a:xfrm>
              <a:off x="3631861" y="7578114"/>
              <a:ext cx="4040523" cy="6422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3200" cap="all" spc="125" dirty="0">
                  <a:solidFill>
                    <a:schemeClr val="bg1"/>
                  </a:solidFill>
                  <a:latin typeface="Avenir Next LT Pro" panose="020B0504020202020204" pitchFamily="34" charset="0"/>
                  <a:ea typeface="+mn-ea"/>
                  <a:cs typeface="+mn-cs"/>
                  <a:sym typeface="Montserrat Bold"/>
                </a:rPr>
                <a:t>THE PROBLEM</a:t>
              </a:r>
              <a:endParaRPr sz="3200" cap="all" spc="125" dirty="0">
                <a:solidFill>
                  <a:schemeClr val="bg1"/>
                </a:solidFill>
                <a:latin typeface="Avenir Next LT Pro" panose="020B0504020202020204" pitchFamily="34" charset="0"/>
                <a:ea typeface="+mn-ea"/>
                <a:cs typeface="+mn-cs"/>
                <a:sym typeface="Montserrat Bold"/>
              </a:endParaRPr>
            </a:p>
          </p:txBody>
        </p:sp>
        <p:sp>
          <p:nvSpPr>
            <p:cNvPr id="6177" name="Lorem ipsum dolor sit elit, consect loreretur adipiscing nisi aute. ipsum sit elit, consect. consect loreretur adipiscing. Ipsum dolor sit elit, consect loreretur adipiscing"/>
            <p:cNvSpPr txBox="1"/>
            <p:nvPr/>
          </p:nvSpPr>
          <p:spPr>
            <a:xfrm>
              <a:off x="11256678" y="6394716"/>
              <a:ext cx="12728034" cy="15666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venir Next LT Pro" panose="020B0504020202020204" pitchFamily="34" charset="0"/>
                </a:rPr>
                <a:t>Limited fast and high-power (Level III) charging infrastructure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venir Next LT Pro" panose="020B0504020202020204" pitchFamily="34" charset="0"/>
                </a:rPr>
                <a:t>Range anxiety causing stall in EV purchases and keeping drivers close to home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venir Next LT Pro" panose="020B0504020202020204" pitchFamily="34" charset="0"/>
                </a:rPr>
                <a:t>Lack of industry payment standard causing confusion</a:t>
              </a:r>
            </a:p>
          </p:txBody>
        </p:sp>
        <p:sp>
          <p:nvSpPr>
            <p:cNvPr id="22" name="Freeform 154">
              <a:extLst>
                <a:ext uri="{FF2B5EF4-FFF2-40B4-BE49-F238E27FC236}">
                  <a16:creationId xmlns:a16="http://schemas.microsoft.com/office/drawing/2014/main" id="{1D68CEC2-A6C8-0ED9-BE0E-08F644CA93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5368" y="7649319"/>
              <a:ext cx="878482" cy="564354"/>
            </a:xfrm>
            <a:custGeom>
              <a:avLst/>
              <a:gdLst>
                <a:gd name="T0" fmla="*/ 106 w 165"/>
                <a:gd name="T1" fmla="*/ 44 h 106"/>
                <a:gd name="T2" fmla="*/ 89 w 165"/>
                <a:gd name="T3" fmla="*/ 12 h 106"/>
                <a:gd name="T4" fmla="*/ 66 w 165"/>
                <a:gd name="T5" fmla="*/ 5 h 106"/>
                <a:gd name="T6" fmla="*/ 11 w 165"/>
                <a:gd name="T7" fmla="*/ 39 h 106"/>
                <a:gd name="T8" fmla="*/ 5 w 165"/>
                <a:gd name="T9" fmla="*/ 63 h 106"/>
                <a:gd name="T10" fmla="*/ 22 w 165"/>
                <a:gd name="T11" fmla="*/ 95 h 106"/>
                <a:gd name="T12" fmla="*/ 45 w 165"/>
                <a:gd name="T13" fmla="*/ 101 h 106"/>
                <a:gd name="T14" fmla="*/ 100 w 165"/>
                <a:gd name="T15" fmla="*/ 68 h 106"/>
                <a:gd name="T16" fmla="*/ 106 w 165"/>
                <a:gd name="T17" fmla="*/ 44 h 106"/>
                <a:gd name="T18" fmla="*/ 85 w 165"/>
                <a:gd name="T19" fmla="*/ 59 h 106"/>
                <a:gd name="T20" fmla="*/ 45 w 165"/>
                <a:gd name="T21" fmla="*/ 84 h 106"/>
                <a:gd name="T22" fmla="*/ 30 w 165"/>
                <a:gd name="T23" fmla="*/ 80 h 106"/>
                <a:gd name="T24" fmla="*/ 21 w 165"/>
                <a:gd name="T25" fmla="*/ 64 h 106"/>
                <a:gd name="T26" fmla="*/ 26 w 165"/>
                <a:gd name="T27" fmla="*/ 47 h 106"/>
                <a:gd name="T28" fmla="*/ 66 w 165"/>
                <a:gd name="T29" fmla="*/ 23 h 106"/>
                <a:gd name="T30" fmla="*/ 80 w 165"/>
                <a:gd name="T31" fmla="*/ 27 h 106"/>
                <a:gd name="T32" fmla="*/ 90 w 165"/>
                <a:gd name="T33" fmla="*/ 43 h 106"/>
                <a:gd name="T34" fmla="*/ 85 w 165"/>
                <a:gd name="T35" fmla="*/ 59 h 106"/>
                <a:gd name="T36" fmla="*/ 154 w 165"/>
                <a:gd name="T37" fmla="*/ 39 h 106"/>
                <a:gd name="T38" fmla="*/ 110 w 165"/>
                <a:gd name="T39" fmla="*/ 11 h 106"/>
                <a:gd name="T40" fmla="*/ 105 w 165"/>
                <a:gd name="T41" fmla="*/ 19 h 106"/>
                <a:gd name="T42" fmla="*/ 109 w 165"/>
                <a:gd name="T43" fmla="*/ 29 h 106"/>
                <a:gd name="T44" fmla="*/ 139 w 165"/>
                <a:gd name="T45" fmla="*/ 47 h 106"/>
                <a:gd name="T46" fmla="*/ 144 w 165"/>
                <a:gd name="T47" fmla="*/ 63 h 106"/>
                <a:gd name="T48" fmla="*/ 136 w 165"/>
                <a:gd name="T49" fmla="*/ 79 h 106"/>
                <a:gd name="T50" fmla="*/ 120 w 165"/>
                <a:gd name="T51" fmla="*/ 84 h 106"/>
                <a:gd name="T52" fmla="*/ 105 w 165"/>
                <a:gd name="T53" fmla="*/ 75 h 106"/>
                <a:gd name="T54" fmla="*/ 100 w 165"/>
                <a:gd name="T55" fmla="*/ 79 h 106"/>
                <a:gd name="T56" fmla="*/ 97 w 165"/>
                <a:gd name="T57" fmla="*/ 88 h 106"/>
                <a:gd name="T58" fmla="*/ 120 w 165"/>
                <a:gd name="T59" fmla="*/ 101 h 106"/>
                <a:gd name="T60" fmla="*/ 143 w 165"/>
                <a:gd name="T61" fmla="*/ 95 h 106"/>
                <a:gd name="T62" fmla="*/ 160 w 165"/>
                <a:gd name="T63" fmla="*/ 63 h 106"/>
                <a:gd name="T64" fmla="*/ 154 w 165"/>
                <a:gd name="T65" fmla="*/ 39 h 106"/>
                <a:gd name="T66" fmla="*/ 154 w 165"/>
                <a:gd name="T67" fmla="*/ 39 h 106"/>
                <a:gd name="T68" fmla="*/ 154 w 165"/>
                <a:gd name="T69" fmla="*/ 3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06">
                  <a:moveTo>
                    <a:pt x="106" y="44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84" y="3"/>
                    <a:pt x="74" y="0"/>
                    <a:pt x="66" y="5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3" y="44"/>
                    <a:pt x="0" y="54"/>
                    <a:pt x="5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7" y="103"/>
                    <a:pt x="37" y="106"/>
                    <a:pt x="45" y="10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8" y="63"/>
                    <a:pt x="111" y="52"/>
                    <a:pt x="106" y="44"/>
                  </a:cubicBezTo>
                  <a:close/>
                  <a:moveTo>
                    <a:pt x="85" y="59"/>
                  </a:moveTo>
                  <a:cubicBezTo>
                    <a:pt x="45" y="84"/>
                    <a:pt x="45" y="84"/>
                    <a:pt x="45" y="84"/>
                  </a:cubicBezTo>
                  <a:cubicBezTo>
                    <a:pt x="40" y="88"/>
                    <a:pt x="33" y="86"/>
                    <a:pt x="30" y="80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9" y="58"/>
                    <a:pt x="21" y="50"/>
                    <a:pt x="26" y="47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71" y="19"/>
                    <a:pt x="78" y="21"/>
                    <a:pt x="80" y="27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2" y="48"/>
                    <a:pt x="90" y="56"/>
                    <a:pt x="85" y="59"/>
                  </a:cubicBezTo>
                  <a:close/>
                  <a:moveTo>
                    <a:pt x="154" y="39"/>
                  </a:moveTo>
                  <a:cubicBezTo>
                    <a:pt x="110" y="11"/>
                    <a:pt x="110" y="11"/>
                    <a:pt x="110" y="11"/>
                  </a:cubicBezTo>
                  <a:cubicBezTo>
                    <a:pt x="108" y="13"/>
                    <a:pt x="105" y="16"/>
                    <a:pt x="105" y="19"/>
                  </a:cubicBezTo>
                  <a:cubicBezTo>
                    <a:pt x="105" y="22"/>
                    <a:pt x="107" y="26"/>
                    <a:pt x="109" y="29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45" y="50"/>
                    <a:pt x="147" y="57"/>
                    <a:pt x="144" y="63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2" y="85"/>
                    <a:pt x="125" y="87"/>
                    <a:pt x="120" y="84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103" y="76"/>
                    <a:pt x="102" y="77"/>
                    <a:pt x="100" y="79"/>
                  </a:cubicBezTo>
                  <a:cubicBezTo>
                    <a:pt x="98" y="81"/>
                    <a:pt x="97" y="85"/>
                    <a:pt x="97" y="88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8" y="106"/>
                    <a:pt x="138" y="103"/>
                    <a:pt x="143" y="9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5" y="54"/>
                    <a:pt x="162" y="44"/>
                    <a:pt x="154" y="39"/>
                  </a:cubicBezTo>
                  <a:close/>
                  <a:moveTo>
                    <a:pt x="154" y="39"/>
                  </a:moveTo>
                  <a:cubicBezTo>
                    <a:pt x="154" y="39"/>
                    <a:pt x="154" y="39"/>
                    <a:pt x="154" y="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latin typeface="Avenir Next LT Pro" panose="020B05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92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: Top Corners Rounded 47">
            <a:extLst>
              <a:ext uri="{FF2B5EF4-FFF2-40B4-BE49-F238E27FC236}">
                <a16:creationId xmlns:a16="http://schemas.microsoft.com/office/drawing/2014/main" id="{C7FBD780-5B5B-CD26-89CF-456C25994132}"/>
              </a:ext>
            </a:extLst>
          </p:cNvPr>
          <p:cNvSpPr/>
          <p:nvPr/>
        </p:nvSpPr>
        <p:spPr>
          <a:xfrm>
            <a:off x="4075281" y="2990295"/>
            <a:ext cx="19662543" cy="10720507"/>
          </a:xfrm>
          <a:prstGeom prst="round2SameRect">
            <a:avLst>
              <a:gd name="adj1" fmla="val 8721"/>
              <a:gd name="adj2" fmla="val 0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spc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301B5E-91F3-88E9-B2BC-CE96284E3CFE}"/>
              </a:ext>
            </a:extLst>
          </p:cNvPr>
          <p:cNvGrpSpPr/>
          <p:nvPr/>
        </p:nvGrpSpPr>
        <p:grpSpPr>
          <a:xfrm>
            <a:off x="1074585" y="856914"/>
            <a:ext cx="18696697" cy="1498601"/>
            <a:chOff x="1286235" y="1289299"/>
            <a:chExt cx="18696697" cy="1498601"/>
          </a:xfrm>
        </p:grpSpPr>
        <p:sp>
          <p:nvSpPr>
            <p:cNvPr id="8" name="Rounded Rectangle">
              <a:extLst>
                <a:ext uri="{FF2B5EF4-FFF2-40B4-BE49-F238E27FC236}">
                  <a16:creationId xmlns:a16="http://schemas.microsoft.com/office/drawing/2014/main" id="{8E0F9957-2E58-BEB6-1878-9CACE6C2A759}"/>
                </a:ext>
              </a:extLst>
            </p:cNvPr>
            <p:cNvSpPr/>
            <p:nvPr/>
          </p:nvSpPr>
          <p:spPr>
            <a:xfrm>
              <a:off x="1286235" y="1289299"/>
              <a:ext cx="1498600" cy="1498601"/>
            </a:xfrm>
            <a:prstGeom prst="roundRect">
              <a:avLst>
                <a:gd name="adj" fmla="val 22153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Avenir Next LT Pro" panose="020B0504020202020204" pitchFamily="34" charset="0"/>
              </a:endParaRPr>
            </a:p>
          </p:txBody>
        </p:sp>
        <p:sp>
          <p:nvSpPr>
            <p:cNvPr id="9" name="Freeform 154">
              <a:extLst>
                <a:ext uri="{FF2B5EF4-FFF2-40B4-BE49-F238E27FC236}">
                  <a16:creationId xmlns:a16="http://schemas.microsoft.com/office/drawing/2014/main" id="{C2DC3CED-1990-3FF9-5F03-4DC38418DE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2219" y="1721683"/>
              <a:ext cx="986632" cy="633832"/>
            </a:xfrm>
            <a:custGeom>
              <a:avLst/>
              <a:gdLst>
                <a:gd name="T0" fmla="*/ 106 w 165"/>
                <a:gd name="T1" fmla="*/ 44 h 106"/>
                <a:gd name="T2" fmla="*/ 89 w 165"/>
                <a:gd name="T3" fmla="*/ 12 h 106"/>
                <a:gd name="T4" fmla="*/ 66 w 165"/>
                <a:gd name="T5" fmla="*/ 5 h 106"/>
                <a:gd name="T6" fmla="*/ 11 w 165"/>
                <a:gd name="T7" fmla="*/ 39 h 106"/>
                <a:gd name="T8" fmla="*/ 5 w 165"/>
                <a:gd name="T9" fmla="*/ 63 h 106"/>
                <a:gd name="T10" fmla="*/ 22 w 165"/>
                <a:gd name="T11" fmla="*/ 95 h 106"/>
                <a:gd name="T12" fmla="*/ 45 w 165"/>
                <a:gd name="T13" fmla="*/ 101 h 106"/>
                <a:gd name="T14" fmla="*/ 100 w 165"/>
                <a:gd name="T15" fmla="*/ 68 h 106"/>
                <a:gd name="T16" fmla="*/ 106 w 165"/>
                <a:gd name="T17" fmla="*/ 44 h 106"/>
                <a:gd name="T18" fmla="*/ 85 w 165"/>
                <a:gd name="T19" fmla="*/ 59 h 106"/>
                <a:gd name="T20" fmla="*/ 45 w 165"/>
                <a:gd name="T21" fmla="*/ 84 h 106"/>
                <a:gd name="T22" fmla="*/ 30 w 165"/>
                <a:gd name="T23" fmla="*/ 80 h 106"/>
                <a:gd name="T24" fmla="*/ 21 w 165"/>
                <a:gd name="T25" fmla="*/ 64 h 106"/>
                <a:gd name="T26" fmla="*/ 26 w 165"/>
                <a:gd name="T27" fmla="*/ 47 h 106"/>
                <a:gd name="T28" fmla="*/ 66 w 165"/>
                <a:gd name="T29" fmla="*/ 23 h 106"/>
                <a:gd name="T30" fmla="*/ 80 w 165"/>
                <a:gd name="T31" fmla="*/ 27 h 106"/>
                <a:gd name="T32" fmla="*/ 90 w 165"/>
                <a:gd name="T33" fmla="*/ 43 h 106"/>
                <a:gd name="T34" fmla="*/ 85 w 165"/>
                <a:gd name="T35" fmla="*/ 59 h 106"/>
                <a:gd name="T36" fmla="*/ 154 w 165"/>
                <a:gd name="T37" fmla="*/ 39 h 106"/>
                <a:gd name="T38" fmla="*/ 110 w 165"/>
                <a:gd name="T39" fmla="*/ 11 h 106"/>
                <a:gd name="T40" fmla="*/ 105 w 165"/>
                <a:gd name="T41" fmla="*/ 19 h 106"/>
                <a:gd name="T42" fmla="*/ 109 w 165"/>
                <a:gd name="T43" fmla="*/ 29 h 106"/>
                <a:gd name="T44" fmla="*/ 139 w 165"/>
                <a:gd name="T45" fmla="*/ 47 h 106"/>
                <a:gd name="T46" fmla="*/ 144 w 165"/>
                <a:gd name="T47" fmla="*/ 63 h 106"/>
                <a:gd name="T48" fmla="*/ 136 w 165"/>
                <a:gd name="T49" fmla="*/ 79 h 106"/>
                <a:gd name="T50" fmla="*/ 120 w 165"/>
                <a:gd name="T51" fmla="*/ 84 h 106"/>
                <a:gd name="T52" fmla="*/ 105 w 165"/>
                <a:gd name="T53" fmla="*/ 75 h 106"/>
                <a:gd name="T54" fmla="*/ 100 w 165"/>
                <a:gd name="T55" fmla="*/ 79 h 106"/>
                <a:gd name="T56" fmla="*/ 97 w 165"/>
                <a:gd name="T57" fmla="*/ 88 h 106"/>
                <a:gd name="T58" fmla="*/ 120 w 165"/>
                <a:gd name="T59" fmla="*/ 101 h 106"/>
                <a:gd name="T60" fmla="*/ 143 w 165"/>
                <a:gd name="T61" fmla="*/ 95 h 106"/>
                <a:gd name="T62" fmla="*/ 160 w 165"/>
                <a:gd name="T63" fmla="*/ 63 h 106"/>
                <a:gd name="T64" fmla="*/ 154 w 165"/>
                <a:gd name="T65" fmla="*/ 39 h 106"/>
                <a:gd name="T66" fmla="*/ 154 w 165"/>
                <a:gd name="T67" fmla="*/ 39 h 106"/>
                <a:gd name="T68" fmla="*/ 154 w 165"/>
                <a:gd name="T69" fmla="*/ 3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06">
                  <a:moveTo>
                    <a:pt x="106" y="44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84" y="3"/>
                    <a:pt x="74" y="0"/>
                    <a:pt x="66" y="5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3" y="44"/>
                    <a:pt x="0" y="54"/>
                    <a:pt x="5" y="63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7" y="103"/>
                    <a:pt x="37" y="106"/>
                    <a:pt x="45" y="10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8" y="63"/>
                    <a:pt x="111" y="52"/>
                    <a:pt x="106" y="44"/>
                  </a:cubicBezTo>
                  <a:close/>
                  <a:moveTo>
                    <a:pt x="85" y="59"/>
                  </a:moveTo>
                  <a:cubicBezTo>
                    <a:pt x="45" y="84"/>
                    <a:pt x="45" y="84"/>
                    <a:pt x="45" y="84"/>
                  </a:cubicBezTo>
                  <a:cubicBezTo>
                    <a:pt x="40" y="88"/>
                    <a:pt x="33" y="86"/>
                    <a:pt x="30" y="80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9" y="58"/>
                    <a:pt x="21" y="50"/>
                    <a:pt x="26" y="47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71" y="19"/>
                    <a:pt x="78" y="21"/>
                    <a:pt x="80" y="27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2" y="48"/>
                    <a:pt x="90" y="56"/>
                    <a:pt x="85" y="59"/>
                  </a:cubicBezTo>
                  <a:close/>
                  <a:moveTo>
                    <a:pt x="154" y="39"/>
                  </a:moveTo>
                  <a:cubicBezTo>
                    <a:pt x="110" y="11"/>
                    <a:pt x="110" y="11"/>
                    <a:pt x="110" y="11"/>
                  </a:cubicBezTo>
                  <a:cubicBezTo>
                    <a:pt x="108" y="13"/>
                    <a:pt x="105" y="16"/>
                    <a:pt x="105" y="19"/>
                  </a:cubicBezTo>
                  <a:cubicBezTo>
                    <a:pt x="105" y="22"/>
                    <a:pt x="107" y="26"/>
                    <a:pt x="109" y="29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45" y="50"/>
                    <a:pt x="147" y="57"/>
                    <a:pt x="144" y="63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2" y="85"/>
                    <a:pt x="125" y="87"/>
                    <a:pt x="120" y="84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103" y="76"/>
                    <a:pt x="102" y="77"/>
                    <a:pt x="100" y="79"/>
                  </a:cubicBezTo>
                  <a:cubicBezTo>
                    <a:pt x="98" y="81"/>
                    <a:pt x="97" y="85"/>
                    <a:pt x="97" y="88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8" y="106"/>
                    <a:pt x="138" y="103"/>
                    <a:pt x="143" y="9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5" y="54"/>
                    <a:pt x="162" y="44"/>
                    <a:pt x="154" y="39"/>
                  </a:cubicBezTo>
                  <a:close/>
                  <a:moveTo>
                    <a:pt x="154" y="39"/>
                  </a:moveTo>
                  <a:cubicBezTo>
                    <a:pt x="154" y="39"/>
                    <a:pt x="154" y="39"/>
                    <a:pt x="154" y="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latin typeface="Avenir Next LT Pro" panose="020B0504020202020204" pitchFamily="34" charset="0"/>
              </a:endParaRPr>
            </a:p>
          </p:txBody>
        </p:sp>
        <p:sp>
          <p:nvSpPr>
            <p:cNvPr id="10" name="Three photos showcase">
              <a:extLst>
                <a:ext uri="{FF2B5EF4-FFF2-40B4-BE49-F238E27FC236}">
                  <a16:creationId xmlns:a16="http://schemas.microsoft.com/office/drawing/2014/main" id="{0056E700-5D8C-EB5C-62CD-A9EC8C9A8A64}"/>
                </a:ext>
              </a:extLst>
            </p:cNvPr>
            <p:cNvSpPr txBox="1"/>
            <p:nvPr/>
          </p:nvSpPr>
          <p:spPr>
            <a:xfrm>
              <a:off x="3533651" y="1433305"/>
              <a:ext cx="16449281" cy="12105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/>
            <a:p>
              <a:pPr>
                <a:lnSpc>
                  <a:spcPct val="90000"/>
                </a:lnSpc>
                <a:defRPr sz="9000" spc="0">
                  <a:latin typeface="+mn-lt"/>
                  <a:ea typeface="+mn-ea"/>
                  <a:cs typeface="+mn-cs"/>
                  <a:sym typeface="Montserrat Bold"/>
                </a:defRPr>
              </a:pPr>
              <a:r>
                <a:rPr lang="en-US" sz="800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The Problem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8942886-DFEC-1B02-F5C0-3E1B153652F2}"/>
              </a:ext>
            </a:extLst>
          </p:cNvPr>
          <p:cNvGrpSpPr/>
          <p:nvPr/>
        </p:nvGrpSpPr>
        <p:grpSpPr>
          <a:xfrm>
            <a:off x="4612718" y="3483172"/>
            <a:ext cx="4669841" cy="8368942"/>
            <a:chOff x="4612718" y="4314443"/>
            <a:chExt cx="4669841" cy="8368942"/>
          </a:xfrm>
        </p:grpSpPr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9D8F6C85-79B3-AF47-215C-D3BB1EBC2EF2}"/>
                </a:ext>
              </a:extLst>
            </p:cNvPr>
            <p:cNvSpPr/>
            <p:nvPr/>
          </p:nvSpPr>
          <p:spPr>
            <a:xfrm>
              <a:off x="4612718" y="4314443"/>
              <a:ext cx="3810002" cy="6220722"/>
            </a:xfrm>
            <a:prstGeom prst="round2SameRect">
              <a:avLst/>
            </a:prstGeom>
            <a:solidFill>
              <a:schemeClr val="bg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" name="Shape">
              <a:extLst>
                <a:ext uri="{FF2B5EF4-FFF2-40B4-BE49-F238E27FC236}">
                  <a16:creationId xmlns:a16="http://schemas.microsoft.com/office/drawing/2014/main" id="{DD146A9C-AAB2-C18B-2A0C-6758D759E6A2}"/>
                </a:ext>
              </a:extLst>
            </p:cNvPr>
            <p:cNvSpPr/>
            <p:nvPr/>
          </p:nvSpPr>
          <p:spPr>
            <a:xfrm>
              <a:off x="8701930" y="10476625"/>
              <a:ext cx="580629" cy="950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3" extrusionOk="0">
                  <a:moveTo>
                    <a:pt x="3913" y="0"/>
                  </a:moveTo>
                  <a:cubicBezTo>
                    <a:pt x="3346" y="0"/>
                    <a:pt x="2783" y="76"/>
                    <a:pt x="2259" y="225"/>
                  </a:cubicBezTo>
                  <a:cubicBezTo>
                    <a:pt x="1846" y="342"/>
                    <a:pt x="1459" y="505"/>
                    <a:pt x="1137" y="701"/>
                  </a:cubicBezTo>
                  <a:cubicBezTo>
                    <a:pt x="815" y="897"/>
                    <a:pt x="561" y="1124"/>
                    <a:pt x="369" y="1376"/>
                  </a:cubicBezTo>
                  <a:cubicBezTo>
                    <a:pt x="125" y="1695"/>
                    <a:pt x="0" y="2038"/>
                    <a:pt x="0" y="2383"/>
                  </a:cubicBezTo>
                  <a:cubicBezTo>
                    <a:pt x="0" y="2727"/>
                    <a:pt x="125" y="3070"/>
                    <a:pt x="369" y="3390"/>
                  </a:cubicBezTo>
                  <a:cubicBezTo>
                    <a:pt x="527" y="3587"/>
                    <a:pt x="781" y="3804"/>
                    <a:pt x="1152" y="4055"/>
                  </a:cubicBezTo>
                  <a:cubicBezTo>
                    <a:pt x="1522" y="4306"/>
                    <a:pt x="2010" y="4596"/>
                    <a:pt x="2613" y="4963"/>
                  </a:cubicBezTo>
                  <a:lnTo>
                    <a:pt x="12151" y="10771"/>
                  </a:lnTo>
                  <a:lnTo>
                    <a:pt x="2613" y="16579"/>
                  </a:lnTo>
                  <a:cubicBezTo>
                    <a:pt x="2010" y="16946"/>
                    <a:pt x="1522" y="17236"/>
                    <a:pt x="1152" y="17487"/>
                  </a:cubicBezTo>
                  <a:cubicBezTo>
                    <a:pt x="781" y="17739"/>
                    <a:pt x="527" y="17955"/>
                    <a:pt x="369" y="18153"/>
                  </a:cubicBezTo>
                  <a:cubicBezTo>
                    <a:pt x="125" y="18472"/>
                    <a:pt x="0" y="18815"/>
                    <a:pt x="0" y="19160"/>
                  </a:cubicBezTo>
                  <a:cubicBezTo>
                    <a:pt x="0" y="19504"/>
                    <a:pt x="125" y="19847"/>
                    <a:pt x="369" y="20167"/>
                  </a:cubicBezTo>
                  <a:cubicBezTo>
                    <a:pt x="561" y="20418"/>
                    <a:pt x="815" y="20645"/>
                    <a:pt x="1137" y="20841"/>
                  </a:cubicBezTo>
                  <a:cubicBezTo>
                    <a:pt x="1459" y="21037"/>
                    <a:pt x="1846" y="21200"/>
                    <a:pt x="2259" y="21317"/>
                  </a:cubicBezTo>
                  <a:cubicBezTo>
                    <a:pt x="3045" y="21541"/>
                    <a:pt x="3935" y="21600"/>
                    <a:pt x="4769" y="21488"/>
                  </a:cubicBezTo>
                  <a:cubicBezTo>
                    <a:pt x="5047" y="21451"/>
                    <a:pt x="5321" y="21393"/>
                    <a:pt x="5581" y="21317"/>
                  </a:cubicBezTo>
                  <a:cubicBezTo>
                    <a:pt x="5905" y="21221"/>
                    <a:pt x="6246" y="21067"/>
                    <a:pt x="6659" y="20841"/>
                  </a:cubicBezTo>
                  <a:cubicBezTo>
                    <a:pt x="7071" y="20615"/>
                    <a:pt x="7547" y="20318"/>
                    <a:pt x="8150" y="19951"/>
                  </a:cubicBezTo>
                  <a:lnTo>
                    <a:pt x="18987" y="13343"/>
                  </a:lnTo>
                  <a:cubicBezTo>
                    <a:pt x="19265" y="13173"/>
                    <a:pt x="19517" y="13032"/>
                    <a:pt x="19740" y="12893"/>
                  </a:cubicBezTo>
                  <a:cubicBezTo>
                    <a:pt x="19962" y="12754"/>
                    <a:pt x="20166" y="12626"/>
                    <a:pt x="20345" y="12506"/>
                  </a:cubicBezTo>
                  <a:cubicBezTo>
                    <a:pt x="20380" y="12487"/>
                    <a:pt x="20415" y="12482"/>
                    <a:pt x="20448" y="12461"/>
                  </a:cubicBezTo>
                  <a:cubicBezTo>
                    <a:pt x="20771" y="12265"/>
                    <a:pt x="21038" y="12030"/>
                    <a:pt x="21231" y="11778"/>
                  </a:cubicBezTo>
                  <a:cubicBezTo>
                    <a:pt x="21476" y="11459"/>
                    <a:pt x="21600" y="11116"/>
                    <a:pt x="21600" y="10771"/>
                  </a:cubicBezTo>
                  <a:cubicBezTo>
                    <a:pt x="21600" y="10599"/>
                    <a:pt x="21573" y="10419"/>
                    <a:pt x="21511" y="10250"/>
                  </a:cubicBezTo>
                  <a:cubicBezTo>
                    <a:pt x="21450" y="10080"/>
                    <a:pt x="21353" y="9915"/>
                    <a:pt x="21231" y="9755"/>
                  </a:cubicBezTo>
                  <a:cubicBezTo>
                    <a:pt x="21038" y="9503"/>
                    <a:pt x="20771" y="9278"/>
                    <a:pt x="20448" y="9081"/>
                  </a:cubicBezTo>
                  <a:cubicBezTo>
                    <a:pt x="20415" y="9060"/>
                    <a:pt x="20380" y="9056"/>
                    <a:pt x="20345" y="9036"/>
                  </a:cubicBezTo>
                  <a:cubicBezTo>
                    <a:pt x="20166" y="8917"/>
                    <a:pt x="19962" y="8788"/>
                    <a:pt x="19740" y="8649"/>
                  </a:cubicBezTo>
                  <a:cubicBezTo>
                    <a:pt x="19517" y="8511"/>
                    <a:pt x="19265" y="8360"/>
                    <a:pt x="18987" y="8191"/>
                  </a:cubicBezTo>
                  <a:lnTo>
                    <a:pt x="8150" y="1591"/>
                  </a:lnTo>
                  <a:cubicBezTo>
                    <a:pt x="7547" y="1224"/>
                    <a:pt x="7071" y="927"/>
                    <a:pt x="6659" y="701"/>
                  </a:cubicBezTo>
                  <a:cubicBezTo>
                    <a:pt x="6246" y="475"/>
                    <a:pt x="5905" y="321"/>
                    <a:pt x="5581" y="225"/>
                  </a:cubicBezTo>
                  <a:cubicBezTo>
                    <a:pt x="5056" y="76"/>
                    <a:pt x="4479" y="0"/>
                    <a:pt x="3913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F77618B9-95B6-22C2-09D1-995BF6FA1CE2}"/>
                </a:ext>
              </a:extLst>
            </p:cNvPr>
            <p:cNvSpPr/>
            <p:nvPr/>
          </p:nvSpPr>
          <p:spPr>
            <a:xfrm>
              <a:off x="4612721" y="9864857"/>
              <a:ext cx="3810002" cy="281852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grpSp>
          <p:nvGrpSpPr>
            <p:cNvPr id="14" name="Group">
              <a:extLst>
                <a:ext uri="{FF2B5EF4-FFF2-40B4-BE49-F238E27FC236}">
                  <a16:creationId xmlns:a16="http://schemas.microsoft.com/office/drawing/2014/main" id="{3BC18C64-EF2B-ADC4-4D2F-11311F50EA88}"/>
                </a:ext>
              </a:extLst>
            </p:cNvPr>
            <p:cNvGrpSpPr/>
            <p:nvPr/>
          </p:nvGrpSpPr>
          <p:grpSpPr>
            <a:xfrm>
              <a:off x="4803549" y="4758621"/>
              <a:ext cx="3428340" cy="7387421"/>
              <a:chOff x="186435" y="-2430894"/>
              <a:chExt cx="4148850" cy="7387417"/>
            </a:xfrm>
          </p:grpSpPr>
          <p:sp>
            <p:nvSpPr>
              <p:cNvPr id="15" name="Title here">
                <a:extLst>
                  <a:ext uri="{FF2B5EF4-FFF2-40B4-BE49-F238E27FC236}">
                    <a16:creationId xmlns:a16="http://schemas.microsoft.com/office/drawing/2014/main" id="{1350E30F-8432-2FE6-69B7-27A674090D3E}"/>
                  </a:ext>
                </a:extLst>
              </p:cNvPr>
              <p:cNvSpPr/>
              <p:nvPr/>
            </p:nvSpPr>
            <p:spPr>
              <a:xfrm>
                <a:off x="186435" y="2973481"/>
                <a:ext cx="4148850" cy="1983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2500" cap="all" spc="125">
                    <a:latin typeface="+mn-lt"/>
                    <a:ea typeface="+mn-ea"/>
                    <a:cs typeface="+mn-cs"/>
                    <a:sym typeface="Montserrat Bold"/>
                  </a:defRPr>
                </a:lvl1pPr>
              </a:lstStyle>
              <a:p>
                <a:pPr algn="ctr"/>
                <a:r>
                  <a:rPr lang="en-US" sz="50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LIMITED</a:t>
                </a:r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CHARGING INFRASTRUCTURE</a:t>
                </a:r>
                <a:endParaRPr dirty="0">
                  <a:solidFill>
                    <a:schemeClr val="bg1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16" name="Lorem ipsum dolor sit elit, consect loreretur nisi ipsum sit elit, Lorem ipsum. Lorem ipsum">
                <a:extLst>
                  <a:ext uri="{FF2B5EF4-FFF2-40B4-BE49-F238E27FC236}">
                    <a16:creationId xmlns:a16="http://schemas.microsoft.com/office/drawing/2014/main" id="{7416703E-A1DD-9E9D-AD19-6F175B7D575F}"/>
                  </a:ext>
                </a:extLst>
              </p:cNvPr>
              <p:cNvSpPr/>
              <p:nvPr/>
            </p:nvSpPr>
            <p:spPr>
              <a:xfrm>
                <a:off x="387150" y="-2430894"/>
                <a:ext cx="3747421" cy="3280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r>
                  <a:rPr lang="en-US" sz="2000" dirty="0">
                    <a:latin typeface="Avenir Next LT Pro" panose="020B0504020202020204" pitchFamily="34" charset="0"/>
                  </a:rPr>
                  <a:t>Current EV charging network is 70 miles apart. Primarily planned in cities and interstate highways, excluding rural, small cities and underserved areas.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7D9028-03CC-06B3-270E-640798A412FD}"/>
              </a:ext>
            </a:extLst>
          </p:cNvPr>
          <p:cNvGrpSpPr/>
          <p:nvPr/>
        </p:nvGrpSpPr>
        <p:grpSpPr>
          <a:xfrm>
            <a:off x="9533395" y="3483172"/>
            <a:ext cx="4669841" cy="8368942"/>
            <a:chOff x="4612718" y="4314443"/>
            <a:chExt cx="4669841" cy="8368942"/>
          </a:xfrm>
        </p:grpSpPr>
        <p:sp>
          <p:nvSpPr>
            <p:cNvPr id="28" name="Rectangle: Top Corners Rounded 27">
              <a:extLst>
                <a:ext uri="{FF2B5EF4-FFF2-40B4-BE49-F238E27FC236}">
                  <a16:creationId xmlns:a16="http://schemas.microsoft.com/office/drawing/2014/main" id="{9C64C8B1-A95C-8515-E729-EBD15E3CED6B}"/>
                </a:ext>
              </a:extLst>
            </p:cNvPr>
            <p:cNvSpPr/>
            <p:nvPr/>
          </p:nvSpPr>
          <p:spPr>
            <a:xfrm>
              <a:off x="4612718" y="4314443"/>
              <a:ext cx="3810002" cy="6220722"/>
            </a:xfrm>
            <a:prstGeom prst="round2SameRect">
              <a:avLst/>
            </a:prstGeom>
            <a:solidFill>
              <a:schemeClr val="bg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83418C7C-40FD-5FB9-8A64-50EDCDE53F6C}"/>
                </a:ext>
              </a:extLst>
            </p:cNvPr>
            <p:cNvSpPr/>
            <p:nvPr/>
          </p:nvSpPr>
          <p:spPr>
            <a:xfrm>
              <a:off x="8701930" y="10476625"/>
              <a:ext cx="580629" cy="950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3" extrusionOk="0">
                  <a:moveTo>
                    <a:pt x="3913" y="0"/>
                  </a:moveTo>
                  <a:cubicBezTo>
                    <a:pt x="3346" y="0"/>
                    <a:pt x="2783" y="76"/>
                    <a:pt x="2259" y="225"/>
                  </a:cubicBezTo>
                  <a:cubicBezTo>
                    <a:pt x="1846" y="342"/>
                    <a:pt x="1459" y="505"/>
                    <a:pt x="1137" y="701"/>
                  </a:cubicBezTo>
                  <a:cubicBezTo>
                    <a:pt x="815" y="897"/>
                    <a:pt x="561" y="1124"/>
                    <a:pt x="369" y="1376"/>
                  </a:cubicBezTo>
                  <a:cubicBezTo>
                    <a:pt x="125" y="1695"/>
                    <a:pt x="0" y="2038"/>
                    <a:pt x="0" y="2383"/>
                  </a:cubicBezTo>
                  <a:cubicBezTo>
                    <a:pt x="0" y="2727"/>
                    <a:pt x="125" y="3070"/>
                    <a:pt x="369" y="3390"/>
                  </a:cubicBezTo>
                  <a:cubicBezTo>
                    <a:pt x="527" y="3587"/>
                    <a:pt x="781" y="3804"/>
                    <a:pt x="1152" y="4055"/>
                  </a:cubicBezTo>
                  <a:cubicBezTo>
                    <a:pt x="1522" y="4306"/>
                    <a:pt x="2010" y="4596"/>
                    <a:pt x="2613" y="4963"/>
                  </a:cubicBezTo>
                  <a:lnTo>
                    <a:pt x="12151" y="10771"/>
                  </a:lnTo>
                  <a:lnTo>
                    <a:pt x="2613" y="16579"/>
                  </a:lnTo>
                  <a:cubicBezTo>
                    <a:pt x="2010" y="16946"/>
                    <a:pt x="1522" y="17236"/>
                    <a:pt x="1152" y="17487"/>
                  </a:cubicBezTo>
                  <a:cubicBezTo>
                    <a:pt x="781" y="17739"/>
                    <a:pt x="527" y="17955"/>
                    <a:pt x="369" y="18153"/>
                  </a:cubicBezTo>
                  <a:cubicBezTo>
                    <a:pt x="125" y="18472"/>
                    <a:pt x="0" y="18815"/>
                    <a:pt x="0" y="19160"/>
                  </a:cubicBezTo>
                  <a:cubicBezTo>
                    <a:pt x="0" y="19504"/>
                    <a:pt x="125" y="19847"/>
                    <a:pt x="369" y="20167"/>
                  </a:cubicBezTo>
                  <a:cubicBezTo>
                    <a:pt x="561" y="20418"/>
                    <a:pt x="815" y="20645"/>
                    <a:pt x="1137" y="20841"/>
                  </a:cubicBezTo>
                  <a:cubicBezTo>
                    <a:pt x="1459" y="21037"/>
                    <a:pt x="1846" y="21200"/>
                    <a:pt x="2259" y="21317"/>
                  </a:cubicBezTo>
                  <a:cubicBezTo>
                    <a:pt x="3045" y="21541"/>
                    <a:pt x="3935" y="21600"/>
                    <a:pt x="4769" y="21488"/>
                  </a:cubicBezTo>
                  <a:cubicBezTo>
                    <a:pt x="5047" y="21451"/>
                    <a:pt x="5321" y="21393"/>
                    <a:pt x="5581" y="21317"/>
                  </a:cubicBezTo>
                  <a:cubicBezTo>
                    <a:pt x="5905" y="21221"/>
                    <a:pt x="6246" y="21067"/>
                    <a:pt x="6659" y="20841"/>
                  </a:cubicBezTo>
                  <a:cubicBezTo>
                    <a:pt x="7071" y="20615"/>
                    <a:pt x="7547" y="20318"/>
                    <a:pt x="8150" y="19951"/>
                  </a:cubicBezTo>
                  <a:lnTo>
                    <a:pt x="18987" y="13343"/>
                  </a:lnTo>
                  <a:cubicBezTo>
                    <a:pt x="19265" y="13173"/>
                    <a:pt x="19517" y="13032"/>
                    <a:pt x="19740" y="12893"/>
                  </a:cubicBezTo>
                  <a:cubicBezTo>
                    <a:pt x="19962" y="12754"/>
                    <a:pt x="20166" y="12626"/>
                    <a:pt x="20345" y="12506"/>
                  </a:cubicBezTo>
                  <a:cubicBezTo>
                    <a:pt x="20380" y="12487"/>
                    <a:pt x="20415" y="12482"/>
                    <a:pt x="20448" y="12461"/>
                  </a:cubicBezTo>
                  <a:cubicBezTo>
                    <a:pt x="20771" y="12265"/>
                    <a:pt x="21038" y="12030"/>
                    <a:pt x="21231" y="11778"/>
                  </a:cubicBezTo>
                  <a:cubicBezTo>
                    <a:pt x="21476" y="11459"/>
                    <a:pt x="21600" y="11116"/>
                    <a:pt x="21600" y="10771"/>
                  </a:cubicBezTo>
                  <a:cubicBezTo>
                    <a:pt x="21600" y="10599"/>
                    <a:pt x="21573" y="10419"/>
                    <a:pt x="21511" y="10250"/>
                  </a:cubicBezTo>
                  <a:cubicBezTo>
                    <a:pt x="21450" y="10080"/>
                    <a:pt x="21353" y="9915"/>
                    <a:pt x="21231" y="9755"/>
                  </a:cubicBezTo>
                  <a:cubicBezTo>
                    <a:pt x="21038" y="9503"/>
                    <a:pt x="20771" y="9278"/>
                    <a:pt x="20448" y="9081"/>
                  </a:cubicBezTo>
                  <a:cubicBezTo>
                    <a:pt x="20415" y="9060"/>
                    <a:pt x="20380" y="9056"/>
                    <a:pt x="20345" y="9036"/>
                  </a:cubicBezTo>
                  <a:cubicBezTo>
                    <a:pt x="20166" y="8917"/>
                    <a:pt x="19962" y="8788"/>
                    <a:pt x="19740" y="8649"/>
                  </a:cubicBezTo>
                  <a:cubicBezTo>
                    <a:pt x="19517" y="8511"/>
                    <a:pt x="19265" y="8360"/>
                    <a:pt x="18987" y="8191"/>
                  </a:cubicBezTo>
                  <a:lnTo>
                    <a:pt x="8150" y="1591"/>
                  </a:lnTo>
                  <a:cubicBezTo>
                    <a:pt x="7547" y="1224"/>
                    <a:pt x="7071" y="927"/>
                    <a:pt x="6659" y="701"/>
                  </a:cubicBezTo>
                  <a:cubicBezTo>
                    <a:pt x="6246" y="475"/>
                    <a:pt x="5905" y="321"/>
                    <a:pt x="5581" y="225"/>
                  </a:cubicBezTo>
                  <a:cubicBezTo>
                    <a:pt x="5056" y="76"/>
                    <a:pt x="4479" y="0"/>
                    <a:pt x="3913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0" name="Rectangle">
              <a:extLst>
                <a:ext uri="{FF2B5EF4-FFF2-40B4-BE49-F238E27FC236}">
                  <a16:creationId xmlns:a16="http://schemas.microsoft.com/office/drawing/2014/main" id="{B48D6138-8995-6B37-C567-999AF378AD5A}"/>
                </a:ext>
              </a:extLst>
            </p:cNvPr>
            <p:cNvSpPr/>
            <p:nvPr/>
          </p:nvSpPr>
          <p:spPr>
            <a:xfrm>
              <a:off x="4612721" y="9864857"/>
              <a:ext cx="3810002" cy="2818528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grpSp>
          <p:nvGrpSpPr>
            <p:cNvPr id="31" name="Group">
              <a:extLst>
                <a:ext uri="{FF2B5EF4-FFF2-40B4-BE49-F238E27FC236}">
                  <a16:creationId xmlns:a16="http://schemas.microsoft.com/office/drawing/2014/main" id="{0D21615B-CD6A-FAD5-D01B-83FEAE0C5736}"/>
                </a:ext>
              </a:extLst>
            </p:cNvPr>
            <p:cNvGrpSpPr/>
            <p:nvPr/>
          </p:nvGrpSpPr>
          <p:grpSpPr>
            <a:xfrm>
              <a:off x="4803549" y="4758621"/>
              <a:ext cx="3428340" cy="7387421"/>
              <a:chOff x="186435" y="-2430894"/>
              <a:chExt cx="4148850" cy="7387417"/>
            </a:xfrm>
          </p:grpSpPr>
          <p:sp>
            <p:nvSpPr>
              <p:cNvPr id="32" name="Title here">
                <a:extLst>
                  <a:ext uri="{FF2B5EF4-FFF2-40B4-BE49-F238E27FC236}">
                    <a16:creationId xmlns:a16="http://schemas.microsoft.com/office/drawing/2014/main" id="{AA38A0F4-EDE9-E0BE-EC06-406F7E52E007}"/>
                  </a:ext>
                </a:extLst>
              </p:cNvPr>
              <p:cNvSpPr/>
              <p:nvPr/>
            </p:nvSpPr>
            <p:spPr>
              <a:xfrm>
                <a:off x="186435" y="2973481"/>
                <a:ext cx="4148850" cy="1983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2500" cap="all" spc="125">
                    <a:latin typeface="+mn-lt"/>
                    <a:ea typeface="+mn-ea"/>
                    <a:cs typeface="+mn-cs"/>
                    <a:sym typeface="Montserrat Bold"/>
                  </a:defRPr>
                </a:lvl1pPr>
              </a:lstStyle>
              <a:p>
                <a:pPr algn="ctr"/>
                <a:r>
                  <a:rPr lang="en-US" sz="50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SLOW</a:t>
                </a:r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CHARGING STATIONS</a:t>
                </a:r>
                <a:endParaRPr dirty="0">
                  <a:solidFill>
                    <a:schemeClr val="bg1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33" name="Lorem ipsum dolor sit elit, consect loreretur nisi ipsum sit elit, Lorem ipsum. Lorem ipsum">
                <a:extLst>
                  <a:ext uri="{FF2B5EF4-FFF2-40B4-BE49-F238E27FC236}">
                    <a16:creationId xmlns:a16="http://schemas.microsoft.com/office/drawing/2014/main" id="{37336DF7-41B7-3292-CDE2-C8C1B2368969}"/>
                  </a:ext>
                </a:extLst>
              </p:cNvPr>
              <p:cNvSpPr/>
              <p:nvPr/>
            </p:nvSpPr>
            <p:spPr>
              <a:xfrm>
                <a:off x="387150" y="-2430894"/>
                <a:ext cx="3747421" cy="3741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r>
                  <a:rPr lang="en-US" sz="2000" dirty="0">
                    <a:latin typeface="Avenir Next LT Pro" panose="020B0504020202020204" pitchFamily="34" charset="0"/>
                  </a:rPr>
                  <a:t>Most EV chargers deployed today are Levels I and II, which are very slow and impractical for city fleets.</a:t>
                </a:r>
              </a:p>
              <a:p>
                <a:r>
                  <a:rPr lang="en-US" sz="2000" dirty="0">
                    <a:latin typeface="Avenir Next LT Pro" panose="020B0504020202020204" pitchFamily="34" charset="0"/>
                  </a:rPr>
                  <a:t>Current grid would cost billions to upgrade.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CDB75E-984F-DED2-D2B7-E258E4123357}"/>
              </a:ext>
            </a:extLst>
          </p:cNvPr>
          <p:cNvGrpSpPr/>
          <p:nvPr/>
        </p:nvGrpSpPr>
        <p:grpSpPr>
          <a:xfrm>
            <a:off x="14491309" y="3483172"/>
            <a:ext cx="4669841" cy="8368942"/>
            <a:chOff x="4612718" y="4314443"/>
            <a:chExt cx="4669841" cy="8368942"/>
          </a:xfrm>
        </p:grpSpPr>
        <p:sp>
          <p:nvSpPr>
            <p:cNvPr id="35" name="Rectangle: Top Corners Rounded 34">
              <a:extLst>
                <a:ext uri="{FF2B5EF4-FFF2-40B4-BE49-F238E27FC236}">
                  <a16:creationId xmlns:a16="http://schemas.microsoft.com/office/drawing/2014/main" id="{1209DBC7-BFAB-071B-8C30-A2E6A2737A5B}"/>
                </a:ext>
              </a:extLst>
            </p:cNvPr>
            <p:cNvSpPr/>
            <p:nvPr/>
          </p:nvSpPr>
          <p:spPr>
            <a:xfrm>
              <a:off x="4612718" y="4314443"/>
              <a:ext cx="3810002" cy="6220722"/>
            </a:xfrm>
            <a:prstGeom prst="round2SameRect">
              <a:avLst/>
            </a:prstGeom>
            <a:solidFill>
              <a:schemeClr val="bg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673BCAAC-68DE-F010-C198-0A7EC8D40253}"/>
                </a:ext>
              </a:extLst>
            </p:cNvPr>
            <p:cNvSpPr/>
            <p:nvPr/>
          </p:nvSpPr>
          <p:spPr>
            <a:xfrm>
              <a:off x="8701930" y="10476625"/>
              <a:ext cx="580629" cy="950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3" extrusionOk="0">
                  <a:moveTo>
                    <a:pt x="3913" y="0"/>
                  </a:moveTo>
                  <a:cubicBezTo>
                    <a:pt x="3346" y="0"/>
                    <a:pt x="2783" y="76"/>
                    <a:pt x="2259" y="225"/>
                  </a:cubicBezTo>
                  <a:cubicBezTo>
                    <a:pt x="1846" y="342"/>
                    <a:pt x="1459" y="505"/>
                    <a:pt x="1137" y="701"/>
                  </a:cubicBezTo>
                  <a:cubicBezTo>
                    <a:pt x="815" y="897"/>
                    <a:pt x="561" y="1124"/>
                    <a:pt x="369" y="1376"/>
                  </a:cubicBezTo>
                  <a:cubicBezTo>
                    <a:pt x="125" y="1695"/>
                    <a:pt x="0" y="2038"/>
                    <a:pt x="0" y="2383"/>
                  </a:cubicBezTo>
                  <a:cubicBezTo>
                    <a:pt x="0" y="2727"/>
                    <a:pt x="125" y="3070"/>
                    <a:pt x="369" y="3390"/>
                  </a:cubicBezTo>
                  <a:cubicBezTo>
                    <a:pt x="527" y="3587"/>
                    <a:pt x="781" y="3804"/>
                    <a:pt x="1152" y="4055"/>
                  </a:cubicBezTo>
                  <a:cubicBezTo>
                    <a:pt x="1522" y="4306"/>
                    <a:pt x="2010" y="4596"/>
                    <a:pt x="2613" y="4963"/>
                  </a:cubicBezTo>
                  <a:lnTo>
                    <a:pt x="12151" y="10771"/>
                  </a:lnTo>
                  <a:lnTo>
                    <a:pt x="2613" y="16579"/>
                  </a:lnTo>
                  <a:cubicBezTo>
                    <a:pt x="2010" y="16946"/>
                    <a:pt x="1522" y="17236"/>
                    <a:pt x="1152" y="17487"/>
                  </a:cubicBezTo>
                  <a:cubicBezTo>
                    <a:pt x="781" y="17739"/>
                    <a:pt x="527" y="17955"/>
                    <a:pt x="369" y="18153"/>
                  </a:cubicBezTo>
                  <a:cubicBezTo>
                    <a:pt x="125" y="18472"/>
                    <a:pt x="0" y="18815"/>
                    <a:pt x="0" y="19160"/>
                  </a:cubicBezTo>
                  <a:cubicBezTo>
                    <a:pt x="0" y="19504"/>
                    <a:pt x="125" y="19847"/>
                    <a:pt x="369" y="20167"/>
                  </a:cubicBezTo>
                  <a:cubicBezTo>
                    <a:pt x="561" y="20418"/>
                    <a:pt x="815" y="20645"/>
                    <a:pt x="1137" y="20841"/>
                  </a:cubicBezTo>
                  <a:cubicBezTo>
                    <a:pt x="1459" y="21037"/>
                    <a:pt x="1846" y="21200"/>
                    <a:pt x="2259" y="21317"/>
                  </a:cubicBezTo>
                  <a:cubicBezTo>
                    <a:pt x="3045" y="21541"/>
                    <a:pt x="3935" y="21600"/>
                    <a:pt x="4769" y="21488"/>
                  </a:cubicBezTo>
                  <a:cubicBezTo>
                    <a:pt x="5047" y="21451"/>
                    <a:pt x="5321" y="21393"/>
                    <a:pt x="5581" y="21317"/>
                  </a:cubicBezTo>
                  <a:cubicBezTo>
                    <a:pt x="5905" y="21221"/>
                    <a:pt x="6246" y="21067"/>
                    <a:pt x="6659" y="20841"/>
                  </a:cubicBezTo>
                  <a:cubicBezTo>
                    <a:pt x="7071" y="20615"/>
                    <a:pt x="7547" y="20318"/>
                    <a:pt x="8150" y="19951"/>
                  </a:cubicBezTo>
                  <a:lnTo>
                    <a:pt x="18987" y="13343"/>
                  </a:lnTo>
                  <a:cubicBezTo>
                    <a:pt x="19265" y="13173"/>
                    <a:pt x="19517" y="13032"/>
                    <a:pt x="19740" y="12893"/>
                  </a:cubicBezTo>
                  <a:cubicBezTo>
                    <a:pt x="19962" y="12754"/>
                    <a:pt x="20166" y="12626"/>
                    <a:pt x="20345" y="12506"/>
                  </a:cubicBezTo>
                  <a:cubicBezTo>
                    <a:pt x="20380" y="12487"/>
                    <a:pt x="20415" y="12482"/>
                    <a:pt x="20448" y="12461"/>
                  </a:cubicBezTo>
                  <a:cubicBezTo>
                    <a:pt x="20771" y="12265"/>
                    <a:pt x="21038" y="12030"/>
                    <a:pt x="21231" y="11778"/>
                  </a:cubicBezTo>
                  <a:cubicBezTo>
                    <a:pt x="21476" y="11459"/>
                    <a:pt x="21600" y="11116"/>
                    <a:pt x="21600" y="10771"/>
                  </a:cubicBezTo>
                  <a:cubicBezTo>
                    <a:pt x="21600" y="10599"/>
                    <a:pt x="21573" y="10419"/>
                    <a:pt x="21511" y="10250"/>
                  </a:cubicBezTo>
                  <a:cubicBezTo>
                    <a:pt x="21450" y="10080"/>
                    <a:pt x="21353" y="9915"/>
                    <a:pt x="21231" y="9755"/>
                  </a:cubicBezTo>
                  <a:cubicBezTo>
                    <a:pt x="21038" y="9503"/>
                    <a:pt x="20771" y="9278"/>
                    <a:pt x="20448" y="9081"/>
                  </a:cubicBezTo>
                  <a:cubicBezTo>
                    <a:pt x="20415" y="9060"/>
                    <a:pt x="20380" y="9056"/>
                    <a:pt x="20345" y="9036"/>
                  </a:cubicBezTo>
                  <a:cubicBezTo>
                    <a:pt x="20166" y="8917"/>
                    <a:pt x="19962" y="8788"/>
                    <a:pt x="19740" y="8649"/>
                  </a:cubicBezTo>
                  <a:cubicBezTo>
                    <a:pt x="19517" y="8511"/>
                    <a:pt x="19265" y="8360"/>
                    <a:pt x="18987" y="8191"/>
                  </a:cubicBezTo>
                  <a:lnTo>
                    <a:pt x="8150" y="1591"/>
                  </a:lnTo>
                  <a:cubicBezTo>
                    <a:pt x="7547" y="1224"/>
                    <a:pt x="7071" y="927"/>
                    <a:pt x="6659" y="701"/>
                  </a:cubicBezTo>
                  <a:cubicBezTo>
                    <a:pt x="6246" y="475"/>
                    <a:pt x="5905" y="321"/>
                    <a:pt x="5581" y="225"/>
                  </a:cubicBezTo>
                  <a:cubicBezTo>
                    <a:pt x="5056" y="76"/>
                    <a:pt x="4479" y="0"/>
                    <a:pt x="3913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" name="Rectangle">
              <a:extLst>
                <a:ext uri="{FF2B5EF4-FFF2-40B4-BE49-F238E27FC236}">
                  <a16:creationId xmlns:a16="http://schemas.microsoft.com/office/drawing/2014/main" id="{C69CD1EF-FD9B-9333-77C2-DA1290989410}"/>
                </a:ext>
              </a:extLst>
            </p:cNvPr>
            <p:cNvSpPr/>
            <p:nvPr/>
          </p:nvSpPr>
          <p:spPr>
            <a:xfrm>
              <a:off x="4612721" y="9864857"/>
              <a:ext cx="3810002" cy="2818528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grpSp>
          <p:nvGrpSpPr>
            <p:cNvPr id="38" name="Group">
              <a:extLst>
                <a:ext uri="{FF2B5EF4-FFF2-40B4-BE49-F238E27FC236}">
                  <a16:creationId xmlns:a16="http://schemas.microsoft.com/office/drawing/2014/main" id="{65B82B0C-E7D9-7145-9E9A-AEFBBE0A572E}"/>
                </a:ext>
              </a:extLst>
            </p:cNvPr>
            <p:cNvGrpSpPr/>
            <p:nvPr/>
          </p:nvGrpSpPr>
          <p:grpSpPr>
            <a:xfrm>
              <a:off x="4803549" y="4758621"/>
              <a:ext cx="3428340" cy="7313555"/>
              <a:chOff x="186435" y="-2430894"/>
              <a:chExt cx="4148850" cy="7313551"/>
            </a:xfrm>
          </p:grpSpPr>
          <p:sp>
            <p:nvSpPr>
              <p:cNvPr id="39" name="Title here">
                <a:extLst>
                  <a:ext uri="{FF2B5EF4-FFF2-40B4-BE49-F238E27FC236}">
                    <a16:creationId xmlns:a16="http://schemas.microsoft.com/office/drawing/2014/main" id="{DA1F32A5-4342-487C-0438-EBEBE102E145}"/>
                  </a:ext>
                </a:extLst>
              </p:cNvPr>
              <p:cNvSpPr/>
              <p:nvPr/>
            </p:nvSpPr>
            <p:spPr>
              <a:xfrm>
                <a:off x="186435" y="2973481"/>
                <a:ext cx="4148850" cy="1909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2500" cap="all" spc="125">
                    <a:latin typeface="+mn-lt"/>
                    <a:ea typeface="+mn-ea"/>
                    <a:cs typeface="+mn-cs"/>
                    <a:sym typeface="Montserrat Bold"/>
                  </a:defRPr>
                </a:lvl1pPr>
              </a:lstStyle>
              <a:p>
                <a:pPr algn="ctr"/>
                <a:r>
                  <a:rPr lang="en-US" sz="50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LEGACY</a:t>
                </a:r>
                <a:endParaRPr lang="en-US" sz="1800" dirty="0">
                  <a:solidFill>
                    <a:schemeClr val="bg1"/>
                  </a:solidFill>
                  <a:latin typeface="Avenir Next LT Pro" panose="020B0504020202020204" pitchFamily="34" charset="0"/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PAYMENT 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SYSTEM</a:t>
                </a:r>
                <a:endParaRPr dirty="0">
                  <a:solidFill>
                    <a:schemeClr val="bg1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40" name="Lorem ipsum dolor sit elit, consect loreretur nisi ipsum sit elit, Lorem ipsum. Lorem ipsum">
                <a:extLst>
                  <a:ext uri="{FF2B5EF4-FFF2-40B4-BE49-F238E27FC236}">
                    <a16:creationId xmlns:a16="http://schemas.microsoft.com/office/drawing/2014/main" id="{B0BD5600-FF59-742A-884C-63E3C3E9121F}"/>
                  </a:ext>
                </a:extLst>
              </p:cNvPr>
              <p:cNvSpPr/>
              <p:nvPr/>
            </p:nvSpPr>
            <p:spPr>
              <a:xfrm>
                <a:off x="387150" y="-2430894"/>
                <a:ext cx="3747421" cy="3997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r>
                  <a:rPr lang="en-US" sz="2000" dirty="0">
                    <a:latin typeface="Avenir Next LT Pro" panose="020B0504020202020204" pitchFamily="34" charset="0"/>
                  </a:rPr>
                  <a:t>Existing EV charging networks have multiple payment systems.</a:t>
                </a:r>
              </a:p>
              <a:p>
                <a:endParaRPr lang="en-US" sz="1100" dirty="0">
                  <a:latin typeface="Avenir Next LT Pro" panose="020B0504020202020204" pitchFamily="34" charset="0"/>
                </a:endParaRPr>
              </a:p>
              <a:p>
                <a:r>
                  <a:rPr lang="en-US" sz="2000" dirty="0">
                    <a:latin typeface="Avenir Next LT Pro" panose="020B0504020202020204" pitchFamily="34" charset="0"/>
                  </a:rPr>
                  <a:t>Each vendor has its own proprietary app that caters only to their specific charging station.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1F8D2F-DC66-F584-755B-05AC0119F18A}"/>
              </a:ext>
            </a:extLst>
          </p:cNvPr>
          <p:cNvGrpSpPr/>
          <p:nvPr/>
        </p:nvGrpSpPr>
        <p:grpSpPr>
          <a:xfrm>
            <a:off x="19414593" y="3483172"/>
            <a:ext cx="3810005" cy="8368942"/>
            <a:chOff x="4612718" y="4314443"/>
            <a:chExt cx="3810005" cy="8368942"/>
          </a:xfrm>
        </p:grpSpPr>
        <p:sp>
          <p:nvSpPr>
            <p:cNvPr id="42" name="Rectangle: Top Corners Rounded 41">
              <a:extLst>
                <a:ext uri="{FF2B5EF4-FFF2-40B4-BE49-F238E27FC236}">
                  <a16:creationId xmlns:a16="http://schemas.microsoft.com/office/drawing/2014/main" id="{EB8C672D-21EB-619F-5F8C-AAFAE9BAAF99}"/>
                </a:ext>
              </a:extLst>
            </p:cNvPr>
            <p:cNvSpPr/>
            <p:nvPr/>
          </p:nvSpPr>
          <p:spPr>
            <a:xfrm>
              <a:off x="4612718" y="4314443"/>
              <a:ext cx="3810002" cy="6220722"/>
            </a:xfrm>
            <a:prstGeom prst="round2SameRect">
              <a:avLst/>
            </a:prstGeom>
            <a:solidFill>
              <a:schemeClr val="bg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" name="Rectangle">
              <a:extLst>
                <a:ext uri="{FF2B5EF4-FFF2-40B4-BE49-F238E27FC236}">
                  <a16:creationId xmlns:a16="http://schemas.microsoft.com/office/drawing/2014/main" id="{4D846BE2-7FFB-EC1D-6583-3043DC0019AE}"/>
                </a:ext>
              </a:extLst>
            </p:cNvPr>
            <p:cNvSpPr/>
            <p:nvPr/>
          </p:nvSpPr>
          <p:spPr>
            <a:xfrm>
              <a:off x="4612721" y="9864857"/>
              <a:ext cx="3810002" cy="2818528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dirty="0"/>
            </a:p>
          </p:txBody>
        </p:sp>
        <p:grpSp>
          <p:nvGrpSpPr>
            <p:cNvPr id="45" name="Group">
              <a:extLst>
                <a:ext uri="{FF2B5EF4-FFF2-40B4-BE49-F238E27FC236}">
                  <a16:creationId xmlns:a16="http://schemas.microsoft.com/office/drawing/2014/main" id="{C5052181-D5B8-2CC3-3127-9044669E6D68}"/>
                </a:ext>
              </a:extLst>
            </p:cNvPr>
            <p:cNvGrpSpPr/>
            <p:nvPr/>
          </p:nvGrpSpPr>
          <p:grpSpPr>
            <a:xfrm>
              <a:off x="4612718" y="4758621"/>
              <a:ext cx="3810002" cy="7313555"/>
              <a:chOff x="-44502" y="-2430894"/>
              <a:chExt cx="4610723" cy="7313551"/>
            </a:xfrm>
          </p:grpSpPr>
          <p:sp>
            <p:nvSpPr>
              <p:cNvPr id="46" name="Title here">
                <a:extLst>
                  <a:ext uri="{FF2B5EF4-FFF2-40B4-BE49-F238E27FC236}">
                    <a16:creationId xmlns:a16="http://schemas.microsoft.com/office/drawing/2014/main" id="{837BF95C-7E99-1786-15A5-280BC897FEBD}"/>
                  </a:ext>
                </a:extLst>
              </p:cNvPr>
              <p:cNvSpPr/>
              <p:nvPr/>
            </p:nvSpPr>
            <p:spPr>
              <a:xfrm>
                <a:off x="-44502" y="2973481"/>
                <a:ext cx="4610723" cy="1909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2500" cap="all" spc="125">
                    <a:latin typeface="+mn-lt"/>
                    <a:ea typeface="+mn-ea"/>
                    <a:cs typeface="+mn-cs"/>
                    <a:sym typeface="Montserrat Bold"/>
                  </a:defRPr>
                </a:lvl1pPr>
              </a:lstStyle>
              <a:p>
                <a:pPr algn="ctr"/>
                <a:r>
                  <a:rPr lang="en-US" sz="50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SURGE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Of Carbon 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footprint</a:t>
                </a:r>
              </a:p>
            </p:txBody>
          </p:sp>
          <p:sp>
            <p:nvSpPr>
              <p:cNvPr id="47" name="Lorem ipsum dolor sit elit, consect loreretur nisi ipsum sit elit, Lorem ipsum. Lorem ipsum">
                <a:extLst>
                  <a:ext uri="{FF2B5EF4-FFF2-40B4-BE49-F238E27FC236}">
                    <a16:creationId xmlns:a16="http://schemas.microsoft.com/office/drawing/2014/main" id="{3F6A0AB6-752C-11C9-6076-5D0A9A8963E5}"/>
                  </a:ext>
                </a:extLst>
              </p:cNvPr>
              <p:cNvSpPr/>
              <p:nvPr/>
            </p:nvSpPr>
            <p:spPr>
              <a:xfrm>
                <a:off x="387150" y="-2430894"/>
                <a:ext cx="3724984" cy="46651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r>
                  <a:rPr lang="en-US" sz="2000" dirty="0"/>
                  <a:t>The Nature Conservancy suggests that the average carbon footprint for a U.S. citizen is 16 tons. This is one of the highest rates in the world, leading to new </a:t>
                </a:r>
                <a:r>
                  <a:rPr lang="en-US" sz="2000" dirty="0">
                    <a:latin typeface="Avenir Next LT Pro" panose="020B0504020202020204" pitchFamily="34" charset="0"/>
                  </a:rPr>
                  <a:t>policies</a:t>
                </a:r>
                <a:r>
                  <a:rPr lang="en-US" sz="2000" dirty="0"/>
                  <a:t> implemented to reduce carbon footprint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7233652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"/>
          <p:cNvSpPr/>
          <p:nvPr/>
        </p:nvSpPr>
        <p:spPr>
          <a:xfrm>
            <a:off x="16139065" y="0"/>
            <a:ext cx="5575138" cy="13716001"/>
          </a:xfrm>
          <a:prstGeom prst="rect">
            <a:avLst/>
          </a:prstGeom>
          <a:solidFill>
            <a:srgbClr val="45454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2076" name="Lorem ipsum dolor sit elit, consect loreretur adipiscing nisi aute. ipsum sit elit, Lorem ipsum dolor sit elit, Lorem ipsum dolor sit elit, consect"/>
          <p:cNvSpPr txBox="1"/>
          <p:nvPr/>
        </p:nvSpPr>
        <p:spPr>
          <a:xfrm>
            <a:off x="16667227" y="11209795"/>
            <a:ext cx="3432780" cy="387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>
              <a:latin typeface="Avenir Next LT Pro" panose="020B0504020202020204" pitchFamily="34" charset="0"/>
            </a:endParaRPr>
          </a:p>
        </p:txBody>
      </p:sp>
      <p:sp>
        <p:nvSpPr>
          <p:cNvPr id="6" name="Google Shape;118;p5">
            <a:extLst>
              <a:ext uri="{FF2B5EF4-FFF2-40B4-BE49-F238E27FC236}">
                <a16:creationId xmlns:a16="http://schemas.microsoft.com/office/drawing/2014/main" id="{7A76FBF3-F054-0C1B-E967-4E3F8EE402C9}"/>
              </a:ext>
            </a:extLst>
          </p:cNvPr>
          <p:cNvSpPr txBox="1"/>
          <p:nvPr/>
        </p:nvSpPr>
        <p:spPr>
          <a:xfrm>
            <a:off x="2056692" y="8492356"/>
            <a:ext cx="2387863" cy="874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1.2 Million</a:t>
            </a:r>
          </a:p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Pumps</a:t>
            </a:r>
            <a:endParaRPr sz="24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7" name="Google Shape;119;p5">
            <a:extLst>
              <a:ext uri="{FF2B5EF4-FFF2-40B4-BE49-F238E27FC236}">
                <a16:creationId xmlns:a16="http://schemas.microsoft.com/office/drawing/2014/main" id="{D63CB005-83F0-F119-E6DD-5A06D97BE045}"/>
              </a:ext>
            </a:extLst>
          </p:cNvPr>
          <p:cNvSpPr txBox="1"/>
          <p:nvPr/>
        </p:nvSpPr>
        <p:spPr>
          <a:xfrm rot="16200000">
            <a:off x="1735389" y="5963649"/>
            <a:ext cx="1345238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lvl="0" indent="0" algn="l" rtl="0">
              <a:lnSpc>
                <a:spcPct val="114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GAS</a:t>
            </a:r>
            <a:endParaRPr sz="36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8" name="Google Shape;120;p5">
            <a:extLst>
              <a:ext uri="{FF2B5EF4-FFF2-40B4-BE49-F238E27FC236}">
                <a16:creationId xmlns:a16="http://schemas.microsoft.com/office/drawing/2014/main" id="{90107458-A07B-9931-3403-90B5BC8AFEF7}"/>
              </a:ext>
            </a:extLst>
          </p:cNvPr>
          <p:cNvSpPr txBox="1"/>
          <p:nvPr/>
        </p:nvSpPr>
        <p:spPr>
          <a:xfrm>
            <a:off x="2347600" y="10779133"/>
            <a:ext cx="1806048" cy="874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155,000</a:t>
            </a:r>
            <a:endParaRPr sz="32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  <a:p>
            <a:pPr marL="105410" lvl="0" indent="0" algn="ctr" rtl="0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Stations</a:t>
            </a:r>
            <a:endParaRPr sz="24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9" name="Google Shape;121;p5">
            <a:extLst>
              <a:ext uri="{FF2B5EF4-FFF2-40B4-BE49-F238E27FC236}">
                <a16:creationId xmlns:a16="http://schemas.microsoft.com/office/drawing/2014/main" id="{2C671BC8-34CA-2C58-4432-AA29B1163BE0}"/>
              </a:ext>
            </a:extLst>
          </p:cNvPr>
          <p:cNvSpPr txBox="1"/>
          <p:nvPr/>
        </p:nvSpPr>
        <p:spPr>
          <a:xfrm>
            <a:off x="5169213" y="10283303"/>
            <a:ext cx="470298" cy="28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Vs.</a:t>
            </a:r>
            <a:endParaRPr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22;p5">
            <a:extLst>
              <a:ext uri="{FF2B5EF4-FFF2-40B4-BE49-F238E27FC236}">
                <a16:creationId xmlns:a16="http://schemas.microsoft.com/office/drawing/2014/main" id="{C22A6BD6-2B5A-02A0-D36C-F3407848E416}"/>
              </a:ext>
            </a:extLst>
          </p:cNvPr>
          <p:cNvSpPr txBox="1"/>
          <p:nvPr/>
        </p:nvSpPr>
        <p:spPr>
          <a:xfrm>
            <a:off x="5169213" y="8045721"/>
            <a:ext cx="470298" cy="28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Vs.</a:t>
            </a:r>
            <a:endParaRPr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24;p5">
            <a:extLst>
              <a:ext uri="{FF2B5EF4-FFF2-40B4-BE49-F238E27FC236}">
                <a16:creationId xmlns:a16="http://schemas.microsoft.com/office/drawing/2014/main" id="{8B23CD0B-6E7E-58AE-8368-E7654AB16226}"/>
              </a:ext>
            </a:extLst>
          </p:cNvPr>
          <p:cNvSpPr txBox="1"/>
          <p:nvPr/>
        </p:nvSpPr>
        <p:spPr>
          <a:xfrm rot="16200000">
            <a:off x="6147947" y="5960904"/>
            <a:ext cx="867442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lvl="0" indent="0" algn="l" rtl="0">
              <a:lnSpc>
                <a:spcPct val="114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EV</a:t>
            </a:r>
            <a:endParaRPr sz="360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27;p5">
            <a:extLst>
              <a:ext uri="{FF2B5EF4-FFF2-40B4-BE49-F238E27FC236}">
                <a16:creationId xmlns:a16="http://schemas.microsoft.com/office/drawing/2014/main" id="{0987F97D-DD49-51FD-47AE-51943F2B5126}"/>
              </a:ext>
            </a:extLst>
          </p:cNvPr>
          <p:cNvSpPr/>
          <p:nvPr/>
        </p:nvSpPr>
        <p:spPr>
          <a:xfrm>
            <a:off x="5940099" y="8009223"/>
            <a:ext cx="2985443" cy="362818"/>
          </a:xfrm>
          <a:custGeom>
            <a:avLst/>
            <a:gdLst/>
            <a:ahLst/>
            <a:cxnLst/>
            <a:rect l="l" t="t" r="r" b="b"/>
            <a:pathLst>
              <a:path w="1542414" h="180339" extrusionOk="0">
                <a:moveTo>
                  <a:pt x="1452372" y="0"/>
                </a:moveTo>
                <a:lnTo>
                  <a:pt x="89916" y="0"/>
                </a:lnTo>
                <a:lnTo>
                  <a:pt x="54917" y="7066"/>
                </a:lnTo>
                <a:lnTo>
                  <a:pt x="26336" y="26336"/>
                </a:lnTo>
                <a:lnTo>
                  <a:pt x="7066" y="54917"/>
                </a:lnTo>
                <a:lnTo>
                  <a:pt x="0" y="89916"/>
                </a:lnTo>
                <a:lnTo>
                  <a:pt x="7066" y="124914"/>
                </a:lnTo>
                <a:lnTo>
                  <a:pt x="26336" y="153495"/>
                </a:lnTo>
                <a:lnTo>
                  <a:pt x="54917" y="172765"/>
                </a:lnTo>
                <a:lnTo>
                  <a:pt x="89916" y="179832"/>
                </a:lnTo>
                <a:lnTo>
                  <a:pt x="1452372" y="179832"/>
                </a:lnTo>
                <a:lnTo>
                  <a:pt x="1487370" y="172765"/>
                </a:lnTo>
                <a:lnTo>
                  <a:pt x="1515951" y="153495"/>
                </a:lnTo>
                <a:lnTo>
                  <a:pt x="1535221" y="124914"/>
                </a:lnTo>
                <a:lnTo>
                  <a:pt x="1542288" y="89916"/>
                </a:lnTo>
                <a:lnTo>
                  <a:pt x="1535221" y="54917"/>
                </a:lnTo>
                <a:lnTo>
                  <a:pt x="1515951" y="26336"/>
                </a:lnTo>
                <a:lnTo>
                  <a:pt x="1487370" y="7066"/>
                </a:lnTo>
                <a:lnTo>
                  <a:pt x="1452372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6" name="Google Shape;133;p5">
            <a:extLst>
              <a:ext uri="{FF2B5EF4-FFF2-40B4-BE49-F238E27FC236}">
                <a16:creationId xmlns:a16="http://schemas.microsoft.com/office/drawing/2014/main" id="{6772B103-2A03-6066-6473-3523712C45DF}"/>
              </a:ext>
            </a:extLst>
          </p:cNvPr>
          <p:cNvSpPr txBox="1"/>
          <p:nvPr/>
        </p:nvSpPr>
        <p:spPr>
          <a:xfrm>
            <a:off x="6620705" y="10779133"/>
            <a:ext cx="1624232" cy="874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34925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27,000</a:t>
            </a:r>
            <a:endParaRPr sz="32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  <a:p>
            <a:pPr marL="12700" lvl="0" indent="0" algn="ctr" rtl="0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Stations</a:t>
            </a:r>
            <a:endParaRPr sz="24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34;p5">
            <a:extLst>
              <a:ext uri="{FF2B5EF4-FFF2-40B4-BE49-F238E27FC236}">
                <a16:creationId xmlns:a16="http://schemas.microsoft.com/office/drawing/2014/main" id="{0D27ADDC-C369-2403-1C9C-4B77E977F84D}"/>
              </a:ext>
            </a:extLst>
          </p:cNvPr>
          <p:cNvSpPr txBox="1"/>
          <p:nvPr/>
        </p:nvSpPr>
        <p:spPr>
          <a:xfrm>
            <a:off x="6310404" y="8492356"/>
            <a:ext cx="2244834" cy="874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88,000 +/-</a:t>
            </a:r>
            <a:endParaRPr sz="32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Outlets</a:t>
            </a:r>
            <a:endParaRPr sz="24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40;p5">
            <a:extLst>
              <a:ext uri="{FF2B5EF4-FFF2-40B4-BE49-F238E27FC236}">
                <a16:creationId xmlns:a16="http://schemas.microsoft.com/office/drawing/2014/main" id="{A3352D6F-F1BD-9464-D2E8-B0438D3DDA6F}"/>
              </a:ext>
            </a:extLst>
          </p:cNvPr>
          <p:cNvSpPr/>
          <p:nvPr/>
        </p:nvSpPr>
        <p:spPr>
          <a:xfrm>
            <a:off x="1955901" y="4807228"/>
            <a:ext cx="1844834" cy="0"/>
          </a:xfrm>
          <a:custGeom>
            <a:avLst/>
            <a:gdLst/>
            <a:ahLst/>
            <a:cxnLst/>
            <a:rect l="l" t="t" r="r" b="b"/>
            <a:pathLst>
              <a:path w="966469" h="120000" extrusionOk="0">
                <a:moveTo>
                  <a:pt x="0" y="0"/>
                </a:moveTo>
                <a:lnTo>
                  <a:pt x="965885" y="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9" name="Google Shape;141;p5">
            <a:extLst>
              <a:ext uri="{FF2B5EF4-FFF2-40B4-BE49-F238E27FC236}">
                <a16:creationId xmlns:a16="http://schemas.microsoft.com/office/drawing/2014/main" id="{E24E6F56-D675-919E-3476-1AEEC8343AD2}"/>
              </a:ext>
            </a:extLst>
          </p:cNvPr>
          <p:cNvSpPr txBox="1"/>
          <p:nvPr/>
        </p:nvSpPr>
        <p:spPr>
          <a:xfrm>
            <a:off x="3803436" y="4299980"/>
            <a:ext cx="2961192" cy="505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As of 2020</a:t>
            </a:r>
            <a:endParaRPr sz="32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24" name="Freeform 84">
            <a:extLst>
              <a:ext uri="{FF2B5EF4-FFF2-40B4-BE49-F238E27FC236}">
                <a16:creationId xmlns:a16="http://schemas.microsoft.com/office/drawing/2014/main" id="{BC2CDAF9-53BD-C7F5-0F11-237D2A887525}"/>
              </a:ext>
            </a:extLst>
          </p:cNvPr>
          <p:cNvSpPr>
            <a:spLocks noEditPoints="1"/>
          </p:cNvSpPr>
          <p:nvPr/>
        </p:nvSpPr>
        <p:spPr bwMode="auto">
          <a:xfrm>
            <a:off x="6976692" y="5895066"/>
            <a:ext cx="1022737" cy="1130639"/>
          </a:xfrm>
          <a:custGeom>
            <a:avLst/>
            <a:gdLst>
              <a:gd name="T0" fmla="*/ 56 w 160"/>
              <a:gd name="T1" fmla="*/ 28 h 142"/>
              <a:gd name="T2" fmla="*/ 53 w 160"/>
              <a:gd name="T3" fmla="*/ 44 h 142"/>
              <a:gd name="T4" fmla="*/ 72 w 160"/>
              <a:gd name="T5" fmla="*/ 46 h 142"/>
              <a:gd name="T6" fmla="*/ 46 w 160"/>
              <a:gd name="T7" fmla="*/ 88 h 142"/>
              <a:gd name="T8" fmla="*/ 42 w 160"/>
              <a:gd name="T9" fmla="*/ 89 h 142"/>
              <a:gd name="T10" fmla="*/ 40 w 160"/>
              <a:gd name="T11" fmla="*/ 85 h 142"/>
              <a:gd name="T12" fmla="*/ 29 w 160"/>
              <a:gd name="T13" fmla="*/ 62 h 142"/>
              <a:gd name="T14" fmla="*/ 27 w 160"/>
              <a:gd name="T15" fmla="*/ 59 h 142"/>
              <a:gd name="T16" fmla="*/ 32 w 160"/>
              <a:gd name="T17" fmla="*/ 27 h 142"/>
              <a:gd name="T18" fmla="*/ 53 w 160"/>
              <a:gd name="T19" fmla="*/ 26 h 142"/>
              <a:gd name="T20" fmla="*/ 20 w 160"/>
              <a:gd name="T21" fmla="*/ 1 h 142"/>
              <a:gd name="T22" fmla="*/ 12 w 160"/>
              <a:gd name="T23" fmla="*/ 8 h 142"/>
              <a:gd name="T24" fmla="*/ 9 w 160"/>
              <a:gd name="T25" fmla="*/ 18 h 142"/>
              <a:gd name="T26" fmla="*/ 89 w 160"/>
              <a:gd name="T27" fmla="*/ 84 h 142"/>
              <a:gd name="T28" fmla="*/ 97 w 160"/>
              <a:gd name="T29" fmla="*/ 86 h 142"/>
              <a:gd name="T30" fmla="*/ 101 w 160"/>
              <a:gd name="T31" fmla="*/ 91 h 142"/>
              <a:gd name="T32" fmla="*/ 102 w 160"/>
              <a:gd name="T33" fmla="*/ 102 h 142"/>
              <a:gd name="T34" fmla="*/ 105 w 160"/>
              <a:gd name="T35" fmla="*/ 114 h 142"/>
              <a:gd name="T36" fmla="*/ 113 w 160"/>
              <a:gd name="T37" fmla="*/ 122 h 142"/>
              <a:gd name="T38" fmla="*/ 126 w 160"/>
              <a:gd name="T39" fmla="*/ 124 h 142"/>
              <a:gd name="T40" fmla="*/ 138 w 160"/>
              <a:gd name="T41" fmla="*/ 119 h 142"/>
              <a:gd name="T42" fmla="*/ 144 w 160"/>
              <a:gd name="T43" fmla="*/ 108 h 142"/>
              <a:gd name="T44" fmla="*/ 148 w 160"/>
              <a:gd name="T45" fmla="*/ 68 h 142"/>
              <a:gd name="T46" fmla="*/ 155 w 160"/>
              <a:gd name="T47" fmla="*/ 62 h 142"/>
              <a:gd name="T48" fmla="*/ 160 w 160"/>
              <a:gd name="T49" fmla="*/ 52 h 142"/>
              <a:gd name="T50" fmla="*/ 160 w 160"/>
              <a:gd name="T51" fmla="*/ 38 h 142"/>
              <a:gd name="T52" fmla="*/ 155 w 160"/>
              <a:gd name="T53" fmla="*/ 35 h 142"/>
              <a:gd name="T54" fmla="*/ 151 w 160"/>
              <a:gd name="T55" fmla="*/ 21 h 142"/>
              <a:gd name="T56" fmla="*/ 147 w 160"/>
              <a:gd name="T57" fmla="*/ 18 h 142"/>
              <a:gd name="T58" fmla="*/ 143 w 160"/>
              <a:gd name="T59" fmla="*/ 20 h 142"/>
              <a:gd name="T60" fmla="*/ 134 w 160"/>
              <a:gd name="T61" fmla="*/ 35 h 142"/>
              <a:gd name="T62" fmla="*/ 132 w 160"/>
              <a:gd name="T63" fmla="*/ 19 h 142"/>
              <a:gd name="T64" fmla="*/ 127 w 160"/>
              <a:gd name="T65" fmla="*/ 18 h 142"/>
              <a:gd name="T66" fmla="*/ 125 w 160"/>
              <a:gd name="T67" fmla="*/ 22 h 142"/>
              <a:gd name="T68" fmla="*/ 116 w 160"/>
              <a:gd name="T69" fmla="*/ 36 h 142"/>
              <a:gd name="T70" fmla="*/ 116 w 160"/>
              <a:gd name="T71" fmla="*/ 52 h 142"/>
              <a:gd name="T72" fmla="*/ 120 w 160"/>
              <a:gd name="T73" fmla="*/ 62 h 142"/>
              <a:gd name="T74" fmla="*/ 128 w 160"/>
              <a:gd name="T75" fmla="*/ 68 h 142"/>
              <a:gd name="T76" fmla="*/ 131 w 160"/>
              <a:gd name="T77" fmla="*/ 107 h 142"/>
              <a:gd name="T78" fmla="*/ 125 w 160"/>
              <a:gd name="T79" fmla="*/ 111 h 142"/>
              <a:gd name="T80" fmla="*/ 118 w 160"/>
              <a:gd name="T81" fmla="*/ 109 h 142"/>
              <a:gd name="T82" fmla="*/ 116 w 160"/>
              <a:gd name="T83" fmla="*/ 103 h 142"/>
              <a:gd name="T84" fmla="*/ 115 w 160"/>
              <a:gd name="T85" fmla="*/ 76 h 142"/>
              <a:gd name="T86" fmla="*/ 112 w 160"/>
              <a:gd name="T87" fmla="*/ 72 h 142"/>
              <a:gd name="T88" fmla="*/ 89 w 160"/>
              <a:gd name="T89" fmla="*/ 71 h 142"/>
              <a:gd name="T90" fmla="*/ 88 w 160"/>
              <a:gd name="T91" fmla="*/ 11 h 142"/>
              <a:gd name="T92" fmla="*/ 81 w 160"/>
              <a:gd name="T93" fmla="*/ 3 h 142"/>
              <a:gd name="T94" fmla="*/ 23 w 160"/>
              <a:gd name="T95" fmla="*/ 0 h 142"/>
              <a:gd name="T96" fmla="*/ 3 w 160"/>
              <a:gd name="T97" fmla="*/ 125 h 142"/>
              <a:gd name="T98" fmla="*/ 0 w 160"/>
              <a:gd name="T99" fmla="*/ 129 h 142"/>
              <a:gd name="T100" fmla="*/ 1 w 160"/>
              <a:gd name="T101" fmla="*/ 141 h 142"/>
              <a:gd name="T102" fmla="*/ 96 w 160"/>
              <a:gd name="T103" fmla="*/ 141 h 142"/>
              <a:gd name="T104" fmla="*/ 98 w 160"/>
              <a:gd name="T105" fmla="*/ 129 h 142"/>
              <a:gd name="T106" fmla="*/ 95 w 160"/>
              <a:gd name="T107" fmla="*/ 125 h 142"/>
              <a:gd name="T108" fmla="*/ 4 w 160"/>
              <a:gd name="T109" fmla="*/ 12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42">
                <a:moveTo>
                  <a:pt x="53" y="26"/>
                </a:moveTo>
                <a:lnTo>
                  <a:pt x="55" y="27"/>
                </a:lnTo>
                <a:lnTo>
                  <a:pt x="56" y="28"/>
                </a:lnTo>
                <a:lnTo>
                  <a:pt x="57" y="29"/>
                </a:lnTo>
                <a:lnTo>
                  <a:pt x="56" y="30"/>
                </a:lnTo>
                <a:lnTo>
                  <a:pt x="53" y="44"/>
                </a:lnTo>
                <a:lnTo>
                  <a:pt x="69" y="44"/>
                </a:lnTo>
                <a:lnTo>
                  <a:pt x="71" y="45"/>
                </a:lnTo>
                <a:lnTo>
                  <a:pt x="72" y="46"/>
                </a:lnTo>
                <a:lnTo>
                  <a:pt x="73" y="47"/>
                </a:lnTo>
                <a:lnTo>
                  <a:pt x="72" y="49"/>
                </a:lnTo>
                <a:lnTo>
                  <a:pt x="46" y="88"/>
                </a:lnTo>
                <a:lnTo>
                  <a:pt x="45" y="89"/>
                </a:lnTo>
                <a:lnTo>
                  <a:pt x="43" y="89"/>
                </a:lnTo>
                <a:lnTo>
                  <a:pt x="42" y="89"/>
                </a:lnTo>
                <a:lnTo>
                  <a:pt x="41" y="88"/>
                </a:lnTo>
                <a:lnTo>
                  <a:pt x="40" y="87"/>
                </a:lnTo>
                <a:lnTo>
                  <a:pt x="40" y="85"/>
                </a:lnTo>
                <a:lnTo>
                  <a:pt x="46" y="62"/>
                </a:lnTo>
                <a:lnTo>
                  <a:pt x="30" y="62"/>
                </a:lnTo>
                <a:lnTo>
                  <a:pt x="29" y="62"/>
                </a:lnTo>
                <a:lnTo>
                  <a:pt x="27" y="61"/>
                </a:lnTo>
                <a:lnTo>
                  <a:pt x="27" y="60"/>
                </a:lnTo>
                <a:lnTo>
                  <a:pt x="27" y="59"/>
                </a:lnTo>
                <a:lnTo>
                  <a:pt x="31" y="29"/>
                </a:lnTo>
                <a:lnTo>
                  <a:pt x="31" y="28"/>
                </a:lnTo>
                <a:lnTo>
                  <a:pt x="32" y="27"/>
                </a:lnTo>
                <a:lnTo>
                  <a:pt x="33" y="27"/>
                </a:lnTo>
                <a:lnTo>
                  <a:pt x="34" y="26"/>
                </a:lnTo>
                <a:lnTo>
                  <a:pt x="53" y="26"/>
                </a:lnTo>
                <a:lnTo>
                  <a:pt x="53" y="26"/>
                </a:lnTo>
                <a:close/>
                <a:moveTo>
                  <a:pt x="23" y="0"/>
                </a:moveTo>
                <a:lnTo>
                  <a:pt x="20" y="1"/>
                </a:lnTo>
                <a:lnTo>
                  <a:pt x="16" y="3"/>
                </a:lnTo>
                <a:lnTo>
                  <a:pt x="14" y="5"/>
                </a:lnTo>
                <a:lnTo>
                  <a:pt x="12" y="8"/>
                </a:lnTo>
                <a:lnTo>
                  <a:pt x="10" y="11"/>
                </a:lnTo>
                <a:lnTo>
                  <a:pt x="9" y="14"/>
                </a:lnTo>
                <a:lnTo>
                  <a:pt x="9" y="18"/>
                </a:lnTo>
                <a:lnTo>
                  <a:pt x="9" y="116"/>
                </a:lnTo>
                <a:lnTo>
                  <a:pt x="89" y="116"/>
                </a:lnTo>
                <a:lnTo>
                  <a:pt x="89" y="84"/>
                </a:lnTo>
                <a:lnTo>
                  <a:pt x="93" y="84"/>
                </a:lnTo>
                <a:lnTo>
                  <a:pt x="96" y="85"/>
                </a:lnTo>
                <a:lnTo>
                  <a:pt x="97" y="86"/>
                </a:lnTo>
                <a:lnTo>
                  <a:pt x="99" y="88"/>
                </a:lnTo>
                <a:lnTo>
                  <a:pt x="101" y="89"/>
                </a:lnTo>
                <a:lnTo>
                  <a:pt x="101" y="91"/>
                </a:lnTo>
                <a:lnTo>
                  <a:pt x="102" y="93"/>
                </a:lnTo>
                <a:lnTo>
                  <a:pt x="102" y="96"/>
                </a:lnTo>
                <a:lnTo>
                  <a:pt x="102" y="102"/>
                </a:lnTo>
                <a:lnTo>
                  <a:pt x="103" y="106"/>
                </a:lnTo>
                <a:lnTo>
                  <a:pt x="104" y="110"/>
                </a:lnTo>
                <a:lnTo>
                  <a:pt x="105" y="114"/>
                </a:lnTo>
                <a:lnTo>
                  <a:pt x="108" y="117"/>
                </a:lnTo>
                <a:lnTo>
                  <a:pt x="110" y="120"/>
                </a:lnTo>
                <a:lnTo>
                  <a:pt x="113" y="122"/>
                </a:lnTo>
                <a:lnTo>
                  <a:pt x="117" y="123"/>
                </a:lnTo>
                <a:lnTo>
                  <a:pt x="121" y="124"/>
                </a:lnTo>
                <a:lnTo>
                  <a:pt x="126" y="124"/>
                </a:lnTo>
                <a:lnTo>
                  <a:pt x="130" y="123"/>
                </a:lnTo>
                <a:lnTo>
                  <a:pt x="134" y="122"/>
                </a:lnTo>
                <a:lnTo>
                  <a:pt x="138" y="119"/>
                </a:lnTo>
                <a:lnTo>
                  <a:pt x="140" y="116"/>
                </a:lnTo>
                <a:lnTo>
                  <a:pt x="143" y="112"/>
                </a:lnTo>
                <a:lnTo>
                  <a:pt x="144" y="108"/>
                </a:lnTo>
                <a:lnTo>
                  <a:pt x="144" y="103"/>
                </a:lnTo>
                <a:lnTo>
                  <a:pt x="144" y="70"/>
                </a:lnTo>
                <a:lnTo>
                  <a:pt x="148" y="68"/>
                </a:lnTo>
                <a:lnTo>
                  <a:pt x="151" y="67"/>
                </a:lnTo>
                <a:lnTo>
                  <a:pt x="153" y="65"/>
                </a:lnTo>
                <a:lnTo>
                  <a:pt x="155" y="62"/>
                </a:lnTo>
                <a:lnTo>
                  <a:pt x="158" y="59"/>
                </a:lnTo>
                <a:lnTo>
                  <a:pt x="159" y="56"/>
                </a:lnTo>
                <a:lnTo>
                  <a:pt x="160" y="52"/>
                </a:lnTo>
                <a:lnTo>
                  <a:pt x="160" y="49"/>
                </a:lnTo>
                <a:lnTo>
                  <a:pt x="160" y="40"/>
                </a:lnTo>
                <a:lnTo>
                  <a:pt x="160" y="38"/>
                </a:lnTo>
                <a:lnTo>
                  <a:pt x="159" y="37"/>
                </a:lnTo>
                <a:lnTo>
                  <a:pt x="157" y="36"/>
                </a:lnTo>
                <a:lnTo>
                  <a:pt x="155" y="35"/>
                </a:lnTo>
                <a:lnTo>
                  <a:pt x="151" y="35"/>
                </a:lnTo>
                <a:lnTo>
                  <a:pt x="151" y="22"/>
                </a:lnTo>
                <a:lnTo>
                  <a:pt x="151" y="21"/>
                </a:lnTo>
                <a:lnTo>
                  <a:pt x="150" y="19"/>
                </a:lnTo>
                <a:lnTo>
                  <a:pt x="149" y="18"/>
                </a:lnTo>
                <a:lnTo>
                  <a:pt x="147" y="18"/>
                </a:lnTo>
                <a:lnTo>
                  <a:pt x="145" y="18"/>
                </a:lnTo>
                <a:lnTo>
                  <a:pt x="144" y="19"/>
                </a:lnTo>
                <a:lnTo>
                  <a:pt x="143" y="20"/>
                </a:lnTo>
                <a:lnTo>
                  <a:pt x="142" y="22"/>
                </a:lnTo>
                <a:lnTo>
                  <a:pt x="142" y="35"/>
                </a:lnTo>
                <a:lnTo>
                  <a:pt x="134" y="35"/>
                </a:lnTo>
                <a:lnTo>
                  <a:pt x="134" y="22"/>
                </a:lnTo>
                <a:lnTo>
                  <a:pt x="133" y="21"/>
                </a:lnTo>
                <a:lnTo>
                  <a:pt x="132" y="19"/>
                </a:lnTo>
                <a:lnTo>
                  <a:pt x="131" y="18"/>
                </a:lnTo>
                <a:lnTo>
                  <a:pt x="130" y="18"/>
                </a:lnTo>
                <a:lnTo>
                  <a:pt x="127" y="18"/>
                </a:lnTo>
                <a:lnTo>
                  <a:pt x="126" y="19"/>
                </a:lnTo>
                <a:lnTo>
                  <a:pt x="125" y="20"/>
                </a:lnTo>
                <a:lnTo>
                  <a:pt x="125" y="22"/>
                </a:lnTo>
                <a:lnTo>
                  <a:pt x="125" y="35"/>
                </a:lnTo>
                <a:lnTo>
                  <a:pt x="117" y="35"/>
                </a:lnTo>
                <a:lnTo>
                  <a:pt x="116" y="36"/>
                </a:lnTo>
                <a:lnTo>
                  <a:pt x="116" y="37"/>
                </a:lnTo>
                <a:lnTo>
                  <a:pt x="116" y="49"/>
                </a:lnTo>
                <a:lnTo>
                  <a:pt x="116" y="52"/>
                </a:lnTo>
                <a:lnTo>
                  <a:pt x="117" y="56"/>
                </a:lnTo>
                <a:lnTo>
                  <a:pt x="118" y="59"/>
                </a:lnTo>
                <a:lnTo>
                  <a:pt x="120" y="62"/>
                </a:lnTo>
                <a:lnTo>
                  <a:pt x="122" y="65"/>
                </a:lnTo>
                <a:lnTo>
                  <a:pt x="125" y="67"/>
                </a:lnTo>
                <a:lnTo>
                  <a:pt x="128" y="68"/>
                </a:lnTo>
                <a:lnTo>
                  <a:pt x="131" y="70"/>
                </a:lnTo>
                <a:lnTo>
                  <a:pt x="131" y="106"/>
                </a:lnTo>
                <a:lnTo>
                  <a:pt x="131" y="107"/>
                </a:lnTo>
                <a:lnTo>
                  <a:pt x="130" y="108"/>
                </a:lnTo>
                <a:lnTo>
                  <a:pt x="128" y="110"/>
                </a:lnTo>
                <a:lnTo>
                  <a:pt x="125" y="111"/>
                </a:lnTo>
                <a:lnTo>
                  <a:pt x="123" y="111"/>
                </a:lnTo>
                <a:lnTo>
                  <a:pt x="121" y="110"/>
                </a:lnTo>
                <a:lnTo>
                  <a:pt x="118" y="109"/>
                </a:lnTo>
                <a:lnTo>
                  <a:pt x="117" y="108"/>
                </a:lnTo>
                <a:lnTo>
                  <a:pt x="116" y="105"/>
                </a:lnTo>
                <a:lnTo>
                  <a:pt x="116" y="103"/>
                </a:lnTo>
                <a:lnTo>
                  <a:pt x="116" y="79"/>
                </a:lnTo>
                <a:lnTo>
                  <a:pt x="115" y="77"/>
                </a:lnTo>
                <a:lnTo>
                  <a:pt x="115" y="76"/>
                </a:lnTo>
                <a:lnTo>
                  <a:pt x="114" y="75"/>
                </a:lnTo>
                <a:lnTo>
                  <a:pt x="113" y="73"/>
                </a:lnTo>
                <a:lnTo>
                  <a:pt x="112" y="72"/>
                </a:lnTo>
                <a:lnTo>
                  <a:pt x="111" y="72"/>
                </a:lnTo>
                <a:lnTo>
                  <a:pt x="109" y="71"/>
                </a:lnTo>
                <a:lnTo>
                  <a:pt x="89" y="71"/>
                </a:lnTo>
                <a:lnTo>
                  <a:pt x="89" y="18"/>
                </a:lnTo>
                <a:lnTo>
                  <a:pt x="88" y="14"/>
                </a:lnTo>
                <a:lnTo>
                  <a:pt x="88" y="11"/>
                </a:lnTo>
                <a:lnTo>
                  <a:pt x="86" y="8"/>
                </a:lnTo>
                <a:lnTo>
                  <a:pt x="84" y="5"/>
                </a:lnTo>
                <a:lnTo>
                  <a:pt x="81" y="3"/>
                </a:lnTo>
                <a:lnTo>
                  <a:pt x="78" y="1"/>
                </a:lnTo>
                <a:lnTo>
                  <a:pt x="75" y="0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4" y="124"/>
                </a:moveTo>
                <a:lnTo>
                  <a:pt x="3" y="125"/>
                </a:lnTo>
                <a:lnTo>
                  <a:pt x="1" y="126"/>
                </a:lnTo>
                <a:lnTo>
                  <a:pt x="0" y="127"/>
                </a:lnTo>
                <a:lnTo>
                  <a:pt x="0" y="129"/>
                </a:lnTo>
                <a:lnTo>
                  <a:pt x="0" y="138"/>
                </a:lnTo>
                <a:lnTo>
                  <a:pt x="0" y="139"/>
                </a:lnTo>
                <a:lnTo>
                  <a:pt x="1" y="141"/>
                </a:lnTo>
                <a:lnTo>
                  <a:pt x="3" y="142"/>
                </a:lnTo>
                <a:lnTo>
                  <a:pt x="95" y="142"/>
                </a:lnTo>
                <a:lnTo>
                  <a:pt x="96" y="141"/>
                </a:lnTo>
                <a:lnTo>
                  <a:pt x="97" y="139"/>
                </a:lnTo>
                <a:lnTo>
                  <a:pt x="98" y="138"/>
                </a:lnTo>
                <a:lnTo>
                  <a:pt x="98" y="129"/>
                </a:lnTo>
                <a:lnTo>
                  <a:pt x="97" y="127"/>
                </a:lnTo>
                <a:lnTo>
                  <a:pt x="96" y="126"/>
                </a:lnTo>
                <a:lnTo>
                  <a:pt x="95" y="125"/>
                </a:lnTo>
                <a:lnTo>
                  <a:pt x="93" y="124"/>
                </a:lnTo>
                <a:lnTo>
                  <a:pt x="4" y="124"/>
                </a:lnTo>
                <a:lnTo>
                  <a:pt x="4" y="12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0BC00D0-1540-3347-F778-E6395B5517E6}"/>
              </a:ext>
            </a:extLst>
          </p:cNvPr>
          <p:cNvGrpSpPr/>
          <p:nvPr/>
        </p:nvGrpSpPr>
        <p:grpSpPr>
          <a:xfrm>
            <a:off x="5882069" y="8009223"/>
            <a:ext cx="2985443" cy="362818"/>
            <a:chOff x="5474910" y="10965400"/>
            <a:chExt cx="3146564" cy="362818"/>
          </a:xfrm>
        </p:grpSpPr>
        <p:sp>
          <p:nvSpPr>
            <p:cNvPr id="28" name="Google Shape;125;p5">
              <a:extLst>
                <a:ext uri="{FF2B5EF4-FFF2-40B4-BE49-F238E27FC236}">
                  <a16:creationId xmlns:a16="http://schemas.microsoft.com/office/drawing/2014/main" id="{23997F2C-21B2-56ED-5FA9-42C2E0F3D810}"/>
                </a:ext>
              </a:extLst>
            </p:cNvPr>
            <p:cNvSpPr/>
            <p:nvPr/>
          </p:nvSpPr>
          <p:spPr>
            <a:xfrm>
              <a:off x="5474910" y="10965400"/>
              <a:ext cx="3146564" cy="362818"/>
            </a:xfrm>
            <a:custGeom>
              <a:avLst/>
              <a:gdLst/>
              <a:ahLst/>
              <a:cxnLst/>
              <a:rect l="l" t="t" r="r" b="b"/>
              <a:pathLst>
                <a:path w="1542414" h="180339" extrusionOk="0">
                  <a:moveTo>
                    <a:pt x="1452372" y="0"/>
                  </a:moveTo>
                  <a:lnTo>
                    <a:pt x="89916" y="0"/>
                  </a:lnTo>
                  <a:lnTo>
                    <a:pt x="54917" y="7066"/>
                  </a:lnTo>
                  <a:lnTo>
                    <a:pt x="26336" y="26336"/>
                  </a:lnTo>
                  <a:lnTo>
                    <a:pt x="7066" y="54917"/>
                  </a:lnTo>
                  <a:lnTo>
                    <a:pt x="0" y="89916"/>
                  </a:lnTo>
                  <a:lnTo>
                    <a:pt x="7066" y="124914"/>
                  </a:lnTo>
                  <a:lnTo>
                    <a:pt x="26336" y="153495"/>
                  </a:lnTo>
                  <a:lnTo>
                    <a:pt x="54917" y="172765"/>
                  </a:lnTo>
                  <a:lnTo>
                    <a:pt x="89916" y="179832"/>
                  </a:lnTo>
                  <a:lnTo>
                    <a:pt x="1452372" y="179832"/>
                  </a:lnTo>
                  <a:lnTo>
                    <a:pt x="1487370" y="172765"/>
                  </a:lnTo>
                  <a:lnTo>
                    <a:pt x="1515951" y="153495"/>
                  </a:lnTo>
                  <a:lnTo>
                    <a:pt x="1535221" y="124914"/>
                  </a:lnTo>
                  <a:lnTo>
                    <a:pt x="1542288" y="89916"/>
                  </a:lnTo>
                  <a:lnTo>
                    <a:pt x="1535221" y="54917"/>
                  </a:lnTo>
                  <a:lnTo>
                    <a:pt x="1515951" y="26336"/>
                  </a:lnTo>
                  <a:lnTo>
                    <a:pt x="1487370" y="7066"/>
                  </a:lnTo>
                  <a:lnTo>
                    <a:pt x="145237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tx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29" name="Google Shape;126;p5">
              <a:extLst>
                <a:ext uri="{FF2B5EF4-FFF2-40B4-BE49-F238E27FC236}">
                  <a16:creationId xmlns:a16="http://schemas.microsoft.com/office/drawing/2014/main" id="{83FDB21C-0401-5A77-BE8E-DF6C96574E81}"/>
                </a:ext>
              </a:extLst>
            </p:cNvPr>
            <p:cNvSpPr/>
            <p:nvPr/>
          </p:nvSpPr>
          <p:spPr>
            <a:xfrm>
              <a:off x="5474910" y="10965400"/>
              <a:ext cx="557029" cy="362818"/>
            </a:xfrm>
            <a:custGeom>
              <a:avLst/>
              <a:gdLst/>
              <a:ahLst/>
              <a:cxnLst/>
              <a:rect l="l" t="t" r="r" b="b"/>
              <a:pathLst>
                <a:path w="273050" h="180339" extrusionOk="0">
                  <a:moveTo>
                    <a:pt x="182880" y="0"/>
                  </a:moveTo>
                  <a:lnTo>
                    <a:pt x="89916" y="0"/>
                  </a:lnTo>
                  <a:lnTo>
                    <a:pt x="54917" y="7066"/>
                  </a:lnTo>
                  <a:lnTo>
                    <a:pt x="26336" y="26336"/>
                  </a:lnTo>
                  <a:lnTo>
                    <a:pt x="7066" y="54917"/>
                  </a:lnTo>
                  <a:lnTo>
                    <a:pt x="0" y="89916"/>
                  </a:lnTo>
                  <a:lnTo>
                    <a:pt x="7066" y="124914"/>
                  </a:lnTo>
                  <a:lnTo>
                    <a:pt x="26336" y="153495"/>
                  </a:lnTo>
                  <a:lnTo>
                    <a:pt x="54917" y="172765"/>
                  </a:lnTo>
                  <a:lnTo>
                    <a:pt x="89916" y="179832"/>
                  </a:lnTo>
                  <a:lnTo>
                    <a:pt x="182880" y="179832"/>
                  </a:lnTo>
                  <a:lnTo>
                    <a:pt x="217878" y="172765"/>
                  </a:lnTo>
                  <a:lnTo>
                    <a:pt x="246459" y="153495"/>
                  </a:lnTo>
                  <a:lnTo>
                    <a:pt x="265729" y="124914"/>
                  </a:lnTo>
                  <a:lnTo>
                    <a:pt x="272796" y="89916"/>
                  </a:lnTo>
                  <a:lnTo>
                    <a:pt x="265729" y="54917"/>
                  </a:lnTo>
                  <a:lnTo>
                    <a:pt x="246459" y="26336"/>
                  </a:lnTo>
                  <a:lnTo>
                    <a:pt x="217878" y="7066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tx1"/>
                </a:solidFill>
                <a:latin typeface="Avenir Next LT Pro" panose="020B0504020202020204" pitchFamily="34" charset="0"/>
              </a:endParaRPr>
            </a:p>
          </p:txBody>
        </p:sp>
      </p:grpSp>
      <p:sp>
        <p:nvSpPr>
          <p:cNvPr id="31" name="Google Shape;125;p5">
            <a:extLst>
              <a:ext uri="{FF2B5EF4-FFF2-40B4-BE49-F238E27FC236}">
                <a16:creationId xmlns:a16="http://schemas.microsoft.com/office/drawing/2014/main" id="{D977110D-B642-2B56-D4FD-D5E8643ABA8D}"/>
              </a:ext>
            </a:extLst>
          </p:cNvPr>
          <p:cNvSpPr/>
          <p:nvPr/>
        </p:nvSpPr>
        <p:spPr>
          <a:xfrm>
            <a:off x="1757903" y="10246805"/>
            <a:ext cx="2985443" cy="362818"/>
          </a:xfrm>
          <a:custGeom>
            <a:avLst/>
            <a:gdLst/>
            <a:ahLst/>
            <a:cxnLst/>
            <a:rect l="l" t="t" r="r" b="b"/>
            <a:pathLst>
              <a:path w="1542414" h="180339" extrusionOk="0">
                <a:moveTo>
                  <a:pt x="1452372" y="0"/>
                </a:moveTo>
                <a:lnTo>
                  <a:pt x="89916" y="0"/>
                </a:lnTo>
                <a:lnTo>
                  <a:pt x="54917" y="7066"/>
                </a:lnTo>
                <a:lnTo>
                  <a:pt x="26336" y="26336"/>
                </a:lnTo>
                <a:lnTo>
                  <a:pt x="7066" y="54917"/>
                </a:lnTo>
                <a:lnTo>
                  <a:pt x="0" y="89916"/>
                </a:lnTo>
                <a:lnTo>
                  <a:pt x="7066" y="124914"/>
                </a:lnTo>
                <a:lnTo>
                  <a:pt x="26336" y="153495"/>
                </a:lnTo>
                <a:lnTo>
                  <a:pt x="54917" y="172765"/>
                </a:lnTo>
                <a:lnTo>
                  <a:pt x="89916" y="179832"/>
                </a:lnTo>
                <a:lnTo>
                  <a:pt x="1452372" y="179832"/>
                </a:lnTo>
                <a:lnTo>
                  <a:pt x="1487370" y="172765"/>
                </a:lnTo>
                <a:lnTo>
                  <a:pt x="1515951" y="153495"/>
                </a:lnTo>
                <a:lnTo>
                  <a:pt x="1535221" y="124914"/>
                </a:lnTo>
                <a:lnTo>
                  <a:pt x="1542288" y="89916"/>
                </a:lnTo>
                <a:lnTo>
                  <a:pt x="1535221" y="54917"/>
                </a:lnTo>
                <a:lnTo>
                  <a:pt x="1515951" y="26336"/>
                </a:lnTo>
                <a:lnTo>
                  <a:pt x="1487370" y="7066"/>
                </a:lnTo>
                <a:lnTo>
                  <a:pt x="1452372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BF5F9DC-5992-DDAA-480F-28DA865DDAB2}"/>
              </a:ext>
            </a:extLst>
          </p:cNvPr>
          <p:cNvSpPr/>
          <p:nvPr/>
        </p:nvSpPr>
        <p:spPr>
          <a:xfrm>
            <a:off x="1767185" y="10246804"/>
            <a:ext cx="580416" cy="37705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LT Pro" panose="020B0504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2F28D41-F7D7-2B12-0807-D2B1E81EB65F}"/>
              </a:ext>
            </a:extLst>
          </p:cNvPr>
          <p:cNvGrpSpPr/>
          <p:nvPr/>
        </p:nvGrpSpPr>
        <p:grpSpPr>
          <a:xfrm>
            <a:off x="5882069" y="10246803"/>
            <a:ext cx="2985443" cy="377053"/>
            <a:chOff x="5474910" y="10943038"/>
            <a:chExt cx="3146564" cy="377053"/>
          </a:xfrm>
        </p:grpSpPr>
        <p:sp>
          <p:nvSpPr>
            <p:cNvPr id="12" name="Google Shape;125;p5">
              <a:extLst>
                <a:ext uri="{FF2B5EF4-FFF2-40B4-BE49-F238E27FC236}">
                  <a16:creationId xmlns:a16="http://schemas.microsoft.com/office/drawing/2014/main" id="{15084D6A-4D87-565B-AF14-8E7599DED391}"/>
                </a:ext>
              </a:extLst>
            </p:cNvPr>
            <p:cNvSpPr/>
            <p:nvPr/>
          </p:nvSpPr>
          <p:spPr>
            <a:xfrm>
              <a:off x="5474910" y="10943040"/>
              <a:ext cx="3146564" cy="362818"/>
            </a:xfrm>
            <a:custGeom>
              <a:avLst/>
              <a:gdLst/>
              <a:ahLst/>
              <a:cxnLst/>
              <a:rect l="l" t="t" r="r" b="b"/>
              <a:pathLst>
                <a:path w="1542414" h="180339" extrusionOk="0">
                  <a:moveTo>
                    <a:pt x="1452372" y="0"/>
                  </a:moveTo>
                  <a:lnTo>
                    <a:pt x="89916" y="0"/>
                  </a:lnTo>
                  <a:lnTo>
                    <a:pt x="54917" y="7066"/>
                  </a:lnTo>
                  <a:lnTo>
                    <a:pt x="26336" y="26336"/>
                  </a:lnTo>
                  <a:lnTo>
                    <a:pt x="7066" y="54917"/>
                  </a:lnTo>
                  <a:lnTo>
                    <a:pt x="0" y="89916"/>
                  </a:lnTo>
                  <a:lnTo>
                    <a:pt x="7066" y="124914"/>
                  </a:lnTo>
                  <a:lnTo>
                    <a:pt x="26336" y="153495"/>
                  </a:lnTo>
                  <a:lnTo>
                    <a:pt x="54917" y="172765"/>
                  </a:lnTo>
                  <a:lnTo>
                    <a:pt x="89916" y="179832"/>
                  </a:lnTo>
                  <a:lnTo>
                    <a:pt x="1452372" y="179832"/>
                  </a:lnTo>
                  <a:lnTo>
                    <a:pt x="1487370" y="172765"/>
                  </a:lnTo>
                  <a:lnTo>
                    <a:pt x="1515951" y="153495"/>
                  </a:lnTo>
                  <a:lnTo>
                    <a:pt x="1535221" y="124914"/>
                  </a:lnTo>
                  <a:lnTo>
                    <a:pt x="1542288" y="89916"/>
                  </a:lnTo>
                  <a:lnTo>
                    <a:pt x="1535221" y="54917"/>
                  </a:lnTo>
                  <a:lnTo>
                    <a:pt x="1515951" y="26336"/>
                  </a:lnTo>
                  <a:lnTo>
                    <a:pt x="1487370" y="7066"/>
                  </a:lnTo>
                  <a:lnTo>
                    <a:pt x="145237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tx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F8F587D-3D8F-6991-D156-77BBF00FDF74}"/>
                </a:ext>
              </a:extLst>
            </p:cNvPr>
            <p:cNvSpPr/>
            <p:nvPr/>
          </p:nvSpPr>
          <p:spPr>
            <a:xfrm>
              <a:off x="5474910" y="10943038"/>
              <a:ext cx="1536759" cy="377053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BE65299-73DD-8766-3243-720F2AF7A6F9}"/>
              </a:ext>
            </a:extLst>
          </p:cNvPr>
          <p:cNvCxnSpPr>
            <a:cxnSpLocks/>
          </p:cNvCxnSpPr>
          <p:nvPr/>
        </p:nvCxnSpPr>
        <p:spPr>
          <a:xfrm>
            <a:off x="1781252" y="4859527"/>
            <a:ext cx="7005559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9F0794A7-ECF3-FC9D-7779-8A3217DB668B}"/>
              </a:ext>
            </a:extLst>
          </p:cNvPr>
          <p:cNvSpPr/>
          <p:nvPr/>
        </p:nvSpPr>
        <p:spPr>
          <a:xfrm>
            <a:off x="1693821" y="7542949"/>
            <a:ext cx="2985443" cy="56938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LT Pro" panose="020B0504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4" name="Google Shape;125;p5">
            <a:extLst>
              <a:ext uri="{FF2B5EF4-FFF2-40B4-BE49-F238E27FC236}">
                <a16:creationId xmlns:a16="http://schemas.microsoft.com/office/drawing/2014/main" id="{CC19915E-5A5C-B63A-DD1E-49E046318EC0}"/>
              </a:ext>
            </a:extLst>
          </p:cNvPr>
          <p:cNvSpPr/>
          <p:nvPr/>
        </p:nvSpPr>
        <p:spPr>
          <a:xfrm>
            <a:off x="1757903" y="8009223"/>
            <a:ext cx="2985443" cy="362818"/>
          </a:xfrm>
          <a:custGeom>
            <a:avLst/>
            <a:gdLst/>
            <a:ahLst/>
            <a:cxnLst/>
            <a:rect l="l" t="t" r="r" b="b"/>
            <a:pathLst>
              <a:path w="1542414" h="180339" extrusionOk="0">
                <a:moveTo>
                  <a:pt x="1452372" y="0"/>
                </a:moveTo>
                <a:lnTo>
                  <a:pt x="89916" y="0"/>
                </a:lnTo>
                <a:lnTo>
                  <a:pt x="54917" y="7066"/>
                </a:lnTo>
                <a:lnTo>
                  <a:pt x="26336" y="26336"/>
                </a:lnTo>
                <a:lnTo>
                  <a:pt x="7066" y="54917"/>
                </a:lnTo>
                <a:lnTo>
                  <a:pt x="0" y="89916"/>
                </a:lnTo>
                <a:lnTo>
                  <a:pt x="7066" y="124914"/>
                </a:lnTo>
                <a:lnTo>
                  <a:pt x="26336" y="153495"/>
                </a:lnTo>
                <a:lnTo>
                  <a:pt x="54917" y="172765"/>
                </a:lnTo>
                <a:lnTo>
                  <a:pt x="89916" y="179832"/>
                </a:lnTo>
                <a:lnTo>
                  <a:pt x="1452372" y="179832"/>
                </a:lnTo>
                <a:lnTo>
                  <a:pt x="1487370" y="172765"/>
                </a:lnTo>
                <a:lnTo>
                  <a:pt x="1515951" y="153495"/>
                </a:lnTo>
                <a:lnTo>
                  <a:pt x="1535221" y="124914"/>
                </a:lnTo>
                <a:lnTo>
                  <a:pt x="1542288" y="89916"/>
                </a:lnTo>
                <a:lnTo>
                  <a:pt x="1535221" y="54917"/>
                </a:lnTo>
                <a:lnTo>
                  <a:pt x="1515951" y="26336"/>
                </a:lnTo>
                <a:lnTo>
                  <a:pt x="1487370" y="7066"/>
                </a:lnTo>
                <a:lnTo>
                  <a:pt x="1452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59" name="Google Shape;140;p5">
            <a:extLst>
              <a:ext uri="{FF2B5EF4-FFF2-40B4-BE49-F238E27FC236}">
                <a16:creationId xmlns:a16="http://schemas.microsoft.com/office/drawing/2014/main" id="{EFAFF962-0639-B6FA-01AA-DE0D3CBDDB4F}"/>
              </a:ext>
            </a:extLst>
          </p:cNvPr>
          <p:cNvSpPr/>
          <p:nvPr/>
        </p:nvSpPr>
        <p:spPr>
          <a:xfrm>
            <a:off x="11300882" y="4807228"/>
            <a:ext cx="1844834" cy="0"/>
          </a:xfrm>
          <a:custGeom>
            <a:avLst/>
            <a:gdLst/>
            <a:ahLst/>
            <a:cxnLst/>
            <a:rect l="l" t="t" r="r" b="b"/>
            <a:pathLst>
              <a:path w="966469" h="120000" extrusionOk="0">
                <a:moveTo>
                  <a:pt x="0" y="0"/>
                </a:moveTo>
                <a:lnTo>
                  <a:pt x="965885" y="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0" name="Google Shape;141;p5">
            <a:extLst>
              <a:ext uri="{FF2B5EF4-FFF2-40B4-BE49-F238E27FC236}">
                <a16:creationId xmlns:a16="http://schemas.microsoft.com/office/drawing/2014/main" id="{CC9790D4-832C-558D-BF8B-78C1607515E1}"/>
              </a:ext>
            </a:extLst>
          </p:cNvPr>
          <p:cNvSpPr txBox="1"/>
          <p:nvPr/>
        </p:nvSpPr>
        <p:spPr>
          <a:xfrm>
            <a:off x="11126233" y="4299980"/>
            <a:ext cx="2836466" cy="505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By 2030</a:t>
            </a:r>
            <a:endParaRPr sz="3200" dirty="0">
              <a:solidFill>
                <a:schemeClr val="tx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cxnSp>
        <p:nvCxnSpPr>
          <p:cNvPr id="2050" name="Straight Connector 2049">
            <a:extLst>
              <a:ext uri="{FF2B5EF4-FFF2-40B4-BE49-F238E27FC236}">
                <a16:creationId xmlns:a16="http://schemas.microsoft.com/office/drawing/2014/main" id="{E663C7B7-56FB-774A-1A33-905BE3C7A2DF}"/>
              </a:ext>
            </a:extLst>
          </p:cNvPr>
          <p:cNvCxnSpPr>
            <a:cxnSpLocks/>
          </p:cNvCxnSpPr>
          <p:nvPr/>
        </p:nvCxnSpPr>
        <p:spPr>
          <a:xfrm>
            <a:off x="11126233" y="4859527"/>
            <a:ext cx="2836466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102" name="Group 2101">
            <a:extLst>
              <a:ext uri="{FF2B5EF4-FFF2-40B4-BE49-F238E27FC236}">
                <a16:creationId xmlns:a16="http://schemas.microsoft.com/office/drawing/2014/main" id="{C441AEE8-85BF-FA6C-C615-9472E6248688}"/>
              </a:ext>
            </a:extLst>
          </p:cNvPr>
          <p:cNvGrpSpPr/>
          <p:nvPr/>
        </p:nvGrpSpPr>
        <p:grpSpPr>
          <a:xfrm>
            <a:off x="11393254" y="5811718"/>
            <a:ext cx="2524858" cy="6130056"/>
            <a:chOff x="9793825" y="6209739"/>
            <a:chExt cx="2495070" cy="6835998"/>
          </a:xfrm>
          <a:solidFill>
            <a:schemeClr val="bg2">
              <a:lumMod val="90000"/>
            </a:schemeClr>
          </a:solidFill>
        </p:grpSpPr>
        <p:grpSp>
          <p:nvGrpSpPr>
            <p:cNvPr id="2064" name="Group 2063">
              <a:extLst>
                <a:ext uri="{FF2B5EF4-FFF2-40B4-BE49-F238E27FC236}">
                  <a16:creationId xmlns:a16="http://schemas.microsoft.com/office/drawing/2014/main" id="{AD7A2B7E-B036-15A1-54C9-85D63264C024}"/>
                </a:ext>
              </a:extLst>
            </p:cNvPr>
            <p:cNvGrpSpPr/>
            <p:nvPr/>
          </p:nvGrpSpPr>
          <p:grpSpPr>
            <a:xfrm>
              <a:off x="9793825" y="6209739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61" name="Freeform 84">
                <a:extLst>
                  <a:ext uri="{FF2B5EF4-FFF2-40B4-BE49-F238E27FC236}">
                    <a16:creationId xmlns:a16="http://schemas.microsoft.com/office/drawing/2014/main" id="{1CAF97AC-C898-F737-725B-01C6F3D1E3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62" name="Freeform 84">
                <a:extLst>
                  <a:ext uri="{FF2B5EF4-FFF2-40B4-BE49-F238E27FC236}">
                    <a16:creationId xmlns:a16="http://schemas.microsoft.com/office/drawing/2014/main" id="{66E71713-2B0F-29AC-1689-2035C27DAF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63" name="Freeform 84">
                <a:extLst>
                  <a:ext uri="{FF2B5EF4-FFF2-40B4-BE49-F238E27FC236}">
                    <a16:creationId xmlns:a16="http://schemas.microsoft.com/office/drawing/2014/main" id="{96D79D96-4C3C-EDA0-3F9E-6A242376FF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65" name="Group 2064">
              <a:extLst>
                <a:ext uri="{FF2B5EF4-FFF2-40B4-BE49-F238E27FC236}">
                  <a16:creationId xmlns:a16="http://schemas.microsoft.com/office/drawing/2014/main" id="{280E3D1E-C55B-D4CC-7E58-E895B43B14B1}"/>
                </a:ext>
              </a:extLst>
            </p:cNvPr>
            <p:cNvGrpSpPr/>
            <p:nvPr/>
          </p:nvGrpSpPr>
          <p:grpSpPr>
            <a:xfrm>
              <a:off x="9793825" y="7209946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66" name="Freeform 84">
                <a:extLst>
                  <a:ext uri="{FF2B5EF4-FFF2-40B4-BE49-F238E27FC236}">
                    <a16:creationId xmlns:a16="http://schemas.microsoft.com/office/drawing/2014/main" id="{2CA0DCDD-8CC1-D4B2-6E4C-2C46EDDED6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67" name="Freeform 84">
                <a:extLst>
                  <a:ext uri="{FF2B5EF4-FFF2-40B4-BE49-F238E27FC236}">
                    <a16:creationId xmlns:a16="http://schemas.microsoft.com/office/drawing/2014/main" id="{1535AAF8-DEFD-D300-8B6B-AAC9E25645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68" name="Freeform 84">
                <a:extLst>
                  <a:ext uri="{FF2B5EF4-FFF2-40B4-BE49-F238E27FC236}">
                    <a16:creationId xmlns:a16="http://schemas.microsoft.com/office/drawing/2014/main" id="{BB136E7F-6FE9-3FC8-6F30-F82C9660E5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82" name="Group 2081">
              <a:extLst>
                <a:ext uri="{FF2B5EF4-FFF2-40B4-BE49-F238E27FC236}">
                  <a16:creationId xmlns:a16="http://schemas.microsoft.com/office/drawing/2014/main" id="{3A5E7FD5-1FB8-333D-F3B3-ED31EB250AA9}"/>
                </a:ext>
              </a:extLst>
            </p:cNvPr>
            <p:cNvGrpSpPr/>
            <p:nvPr/>
          </p:nvGrpSpPr>
          <p:grpSpPr>
            <a:xfrm>
              <a:off x="9793825" y="8204594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83" name="Freeform 84">
                <a:extLst>
                  <a:ext uri="{FF2B5EF4-FFF2-40B4-BE49-F238E27FC236}">
                    <a16:creationId xmlns:a16="http://schemas.microsoft.com/office/drawing/2014/main" id="{2F9C63AD-8220-3820-2928-36E3665B78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84" name="Freeform 84">
                <a:extLst>
                  <a:ext uri="{FF2B5EF4-FFF2-40B4-BE49-F238E27FC236}">
                    <a16:creationId xmlns:a16="http://schemas.microsoft.com/office/drawing/2014/main" id="{B7B475F3-C1BC-A9E4-35BF-86F589C9BD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85" name="Freeform 84">
                <a:extLst>
                  <a:ext uri="{FF2B5EF4-FFF2-40B4-BE49-F238E27FC236}">
                    <a16:creationId xmlns:a16="http://schemas.microsoft.com/office/drawing/2014/main" id="{64E8F37C-92AD-C74A-DEA2-65DF2875EA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86" name="Group 2085">
              <a:extLst>
                <a:ext uri="{FF2B5EF4-FFF2-40B4-BE49-F238E27FC236}">
                  <a16:creationId xmlns:a16="http://schemas.microsoft.com/office/drawing/2014/main" id="{657DD255-87EE-499A-AD49-091F34E9F6F1}"/>
                </a:ext>
              </a:extLst>
            </p:cNvPr>
            <p:cNvGrpSpPr/>
            <p:nvPr/>
          </p:nvGrpSpPr>
          <p:grpSpPr>
            <a:xfrm>
              <a:off x="9793825" y="9204801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87" name="Freeform 84">
                <a:extLst>
                  <a:ext uri="{FF2B5EF4-FFF2-40B4-BE49-F238E27FC236}">
                    <a16:creationId xmlns:a16="http://schemas.microsoft.com/office/drawing/2014/main" id="{388FB863-3D77-2242-78BD-E71C06603A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88" name="Freeform 84">
                <a:extLst>
                  <a:ext uri="{FF2B5EF4-FFF2-40B4-BE49-F238E27FC236}">
                    <a16:creationId xmlns:a16="http://schemas.microsoft.com/office/drawing/2014/main" id="{F753FF48-16EE-508C-4B3D-D7FC8EF95C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89" name="Freeform 84">
                <a:extLst>
                  <a:ext uri="{FF2B5EF4-FFF2-40B4-BE49-F238E27FC236}">
                    <a16:creationId xmlns:a16="http://schemas.microsoft.com/office/drawing/2014/main" id="{7209A887-4A47-4EF5-09EC-035A5B2D0C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90" name="Group 2089">
              <a:extLst>
                <a:ext uri="{FF2B5EF4-FFF2-40B4-BE49-F238E27FC236}">
                  <a16:creationId xmlns:a16="http://schemas.microsoft.com/office/drawing/2014/main" id="{83E4BE69-4447-D79F-263F-781706E03310}"/>
                </a:ext>
              </a:extLst>
            </p:cNvPr>
            <p:cNvGrpSpPr/>
            <p:nvPr/>
          </p:nvGrpSpPr>
          <p:grpSpPr>
            <a:xfrm>
              <a:off x="9793825" y="10181064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91" name="Freeform 84">
                <a:extLst>
                  <a:ext uri="{FF2B5EF4-FFF2-40B4-BE49-F238E27FC236}">
                    <a16:creationId xmlns:a16="http://schemas.microsoft.com/office/drawing/2014/main" id="{26B072BA-5745-52CE-ABE7-40C26D6A6C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92" name="Freeform 84">
                <a:extLst>
                  <a:ext uri="{FF2B5EF4-FFF2-40B4-BE49-F238E27FC236}">
                    <a16:creationId xmlns:a16="http://schemas.microsoft.com/office/drawing/2014/main" id="{E868AF62-E5F7-2D66-1456-9D060C84C7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93" name="Freeform 84">
                <a:extLst>
                  <a:ext uri="{FF2B5EF4-FFF2-40B4-BE49-F238E27FC236}">
                    <a16:creationId xmlns:a16="http://schemas.microsoft.com/office/drawing/2014/main" id="{DE575F05-9023-AD4C-D1B9-EE7077E37A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94" name="Group 2093">
              <a:extLst>
                <a:ext uri="{FF2B5EF4-FFF2-40B4-BE49-F238E27FC236}">
                  <a16:creationId xmlns:a16="http://schemas.microsoft.com/office/drawing/2014/main" id="{E2198E23-8DE1-44AB-AB90-413FBEF9762F}"/>
                </a:ext>
              </a:extLst>
            </p:cNvPr>
            <p:cNvGrpSpPr/>
            <p:nvPr/>
          </p:nvGrpSpPr>
          <p:grpSpPr>
            <a:xfrm>
              <a:off x="9793825" y="11181271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95" name="Freeform 84">
                <a:extLst>
                  <a:ext uri="{FF2B5EF4-FFF2-40B4-BE49-F238E27FC236}">
                    <a16:creationId xmlns:a16="http://schemas.microsoft.com/office/drawing/2014/main" id="{F5D5630D-28B9-20FC-16E1-E59156D599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96" name="Freeform 84">
                <a:extLst>
                  <a:ext uri="{FF2B5EF4-FFF2-40B4-BE49-F238E27FC236}">
                    <a16:creationId xmlns:a16="http://schemas.microsoft.com/office/drawing/2014/main" id="{F52D673D-94B5-E8E6-FBB9-7C7C4E44BA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097" name="Freeform 84">
                <a:extLst>
                  <a:ext uri="{FF2B5EF4-FFF2-40B4-BE49-F238E27FC236}">
                    <a16:creationId xmlns:a16="http://schemas.microsoft.com/office/drawing/2014/main" id="{08A7F7C7-7AD2-4CE9-13B6-7E006D7926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  <p:grpSp>
          <p:nvGrpSpPr>
            <p:cNvPr id="2098" name="Group 2097">
              <a:extLst>
                <a:ext uri="{FF2B5EF4-FFF2-40B4-BE49-F238E27FC236}">
                  <a16:creationId xmlns:a16="http://schemas.microsoft.com/office/drawing/2014/main" id="{1266DD1C-8F5E-7327-8D33-C6DFAB4A15FA}"/>
                </a:ext>
              </a:extLst>
            </p:cNvPr>
            <p:cNvGrpSpPr/>
            <p:nvPr/>
          </p:nvGrpSpPr>
          <p:grpSpPr>
            <a:xfrm>
              <a:off x="9793825" y="12175919"/>
              <a:ext cx="2495070" cy="869818"/>
              <a:chOff x="9676073" y="6006221"/>
              <a:chExt cx="3243238" cy="1130639"/>
            </a:xfrm>
            <a:grpFill/>
          </p:grpSpPr>
          <p:sp>
            <p:nvSpPr>
              <p:cNvPr id="2099" name="Freeform 84">
                <a:extLst>
                  <a:ext uri="{FF2B5EF4-FFF2-40B4-BE49-F238E27FC236}">
                    <a16:creationId xmlns:a16="http://schemas.microsoft.com/office/drawing/2014/main" id="{B5338EB8-52D7-86A1-FBF6-0A5F7DD130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76073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100" name="Freeform 84">
                <a:extLst>
                  <a:ext uri="{FF2B5EF4-FFF2-40B4-BE49-F238E27FC236}">
                    <a16:creationId xmlns:a16="http://schemas.microsoft.com/office/drawing/2014/main" id="{EA6F11B9-0ED1-4A73-2B2B-EA6A4955AF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81050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  <p:sp>
            <p:nvSpPr>
              <p:cNvPr id="2101" name="Freeform 84">
                <a:extLst>
                  <a:ext uri="{FF2B5EF4-FFF2-40B4-BE49-F238E27FC236}">
                    <a16:creationId xmlns:a16="http://schemas.microsoft.com/office/drawing/2014/main" id="{57E17924-FC52-DCAD-C57D-0C04DFA922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96574" y="6006221"/>
                <a:ext cx="1022737" cy="1130639"/>
              </a:xfrm>
              <a:custGeom>
                <a:avLst/>
                <a:gdLst>
                  <a:gd name="T0" fmla="*/ 56 w 160"/>
                  <a:gd name="T1" fmla="*/ 28 h 142"/>
                  <a:gd name="T2" fmla="*/ 53 w 160"/>
                  <a:gd name="T3" fmla="*/ 44 h 142"/>
                  <a:gd name="T4" fmla="*/ 72 w 160"/>
                  <a:gd name="T5" fmla="*/ 46 h 142"/>
                  <a:gd name="T6" fmla="*/ 46 w 160"/>
                  <a:gd name="T7" fmla="*/ 88 h 142"/>
                  <a:gd name="T8" fmla="*/ 42 w 160"/>
                  <a:gd name="T9" fmla="*/ 89 h 142"/>
                  <a:gd name="T10" fmla="*/ 40 w 160"/>
                  <a:gd name="T11" fmla="*/ 85 h 142"/>
                  <a:gd name="T12" fmla="*/ 29 w 160"/>
                  <a:gd name="T13" fmla="*/ 62 h 142"/>
                  <a:gd name="T14" fmla="*/ 27 w 160"/>
                  <a:gd name="T15" fmla="*/ 59 h 142"/>
                  <a:gd name="T16" fmla="*/ 32 w 160"/>
                  <a:gd name="T17" fmla="*/ 27 h 142"/>
                  <a:gd name="T18" fmla="*/ 53 w 160"/>
                  <a:gd name="T19" fmla="*/ 26 h 142"/>
                  <a:gd name="T20" fmla="*/ 20 w 160"/>
                  <a:gd name="T21" fmla="*/ 1 h 142"/>
                  <a:gd name="T22" fmla="*/ 12 w 160"/>
                  <a:gd name="T23" fmla="*/ 8 h 142"/>
                  <a:gd name="T24" fmla="*/ 9 w 160"/>
                  <a:gd name="T25" fmla="*/ 18 h 142"/>
                  <a:gd name="T26" fmla="*/ 89 w 160"/>
                  <a:gd name="T27" fmla="*/ 84 h 142"/>
                  <a:gd name="T28" fmla="*/ 97 w 160"/>
                  <a:gd name="T29" fmla="*/ 86 h 142"/>
                  <a:gd name="T30" fmla="*/ 101 w 160"/>
                  <a:gd name="T31" fmla="*/ 91 h 142"/>
                  <a:gd name="T32" fmla="*/ 102 w 160"/>
                  <a:gd name="T33" fmla="*/ 102 h 142"/>
                  <a:gd name="T34" fmla="*/ 105 w 160"/>
                  <a:gd name="T35" fmla="*/ 114 h 142"/>
                  <a:gd name="T36" fmla="*/ 113 w 160"/>
                  <a:gd name="T37" fmla="*/ 122 h 142"/>
                  <a:gd name="T38" fmla="*/ 126 w 160"/>
                  <a:gd name="T39" fmla="*/ 124 h 142"/>
                  <a:gd name="T40" fmla="*/ 138 w 160"/>
                  <a:gd name="T41" fmla="*/ 119 h 142"/>
                  <a:gd name="T42" fmla="*/ 144 w 160"/>
                  <a:gd name="T43" fmla="*/ 108 h 142"/>
                  <a:gd name="T44" fmla="*/ 148 w 160"/>
                  <a:gd name="T45" fmla="*/ 68 h 142"/>
                  <a:gd name="T46" fmla="*/ 155 w 160"/>
                  <a:gd name="T47" fmla="*/ 62 h 142"/>
                  <a:gd name="T48" fmla="*/ 160 w 160"/>
                  <a:gd name="T49" fmla="*/ 52 h 142"/>
                  <a:gd name="T50" fmla="*/ 160 w 160"/>
                  <a:gd name="T51" fmla="*/ 38 h 142"/>
                  <a:gd name="T52" fmla="*/ 155 w 160"/>
                  <a:gd name="T53" fmla="*/ 35 h 142"/>
                  <a:gd name="T54" fmla="*/ 151 w 160"/>
                  <a:gd name="T55" fmla="*/ 21 h 142"/>
                  <a:gd name="T56" fmla="*/ 147 w 160"/>
                  <a:gd name="T57" fmla="*/ 18 h 142"/>
                  <a:gd name="T58" fmla="*/ 143 w 160"/>
                  <a:gd name="T59" fmla="*/ 20 h 142"/>
                  <a:gd name="T60" fmla="*/ 134 w 160"/>
                  <a:gd name="T61" fmla="*/ 35 h 142"/>
                  <a:gd name="T62" fmla="*/ 132 w 160"/>
                  <a:gd name="T63" fmla="*/ 19 h 142"/>
                  <a:gd name="T64" fmla="*/ 127 w 160"/>
                  <a:gd name="T65" fmla="*/ 18 h 142"/>
                  <a:gd name="T66" fmla="*/ 125 w 160"/>
                  <a:gd name="T67" fmla="*/ 22 h 142"/>
                  <a:gd name="T68" fmla="*/ 116 w 160"/>
                  <a:gd name="T69" fmla="*/ 36 h 142"/>
                  <a:gd name="T70" fmla="*/ 116 w 160"/>
                  <a:gd name="T71" fmla="*/ 52 h 142"/>
                  <a:gd name="T72" fmla="*/ 120 w 160"/>
                  <a:gd name="T73" fmla="*/ 62 h 142"/>
                  <a:gd name="T74" fmla="*/ 128 w 160"/>
                  <a:gd name="T75" fmla="*/ 68 h 142"/>
                  <a:gd name="T76" fmla="*/ 131 w 160"/>
                  <a:gd name="T77" fmla="*/ 107 h 142"/>
                  <a:gd name="T78" fmla="*/ 125 w 160"/>
                  <a:gd name="T79" fmla="*/ 111 h 142"/>
                  <a:gd name="T80" fmla="*/ 118 w 160"/>
                  <a:gd name="T81" fmla="*/ 109 h 142"/>
                  <a:gd name="T82" fmla="*/ 116 w 160"/>
                  <a:gd name="T83" fmla="*/ 103 h 142"/>
                  <a:gd name="T84" fmla="*/ 115 w 160"/>
                  <a:gd name="T85" fmla="*/ 76 h 142"/>
                  <a:gd name="T86" fmla="*/ 112 w 160"/>
                  <a:gd name="T87" fmla="*/ 72 h 142"/>
                  <a:gd name="T88" fmla="*/ 89 w 160"/>
                  <a:gd name="T89" fmla="*/ 71 h 142"/>
                  <a:gd name="T90" fmla="*/ 88 w 160"/>
                  <a:gd name="T91" fmla="*/ 11 h 142"/>
                  <a:gd name="T92" fmla="*/ 81 w 160"/>
                  <a:gd name="T93" fmla="*/ 3 h 142"/>
                  <a:gd name="T94" fmla="*/ 23 w 160"/>
                  <a:gd name="T95" fmla="*/ 0 h 142"/>
                  <a:gd name="T96" fmla="*/ 3 w 160"/>
                  <a:gd name="T97" fmla="*/ 125 h 142"/>
                  <a:gd name="T98" fmla="*/ 0 w 160"/>
                  <a:gd name="T99" fmla="*/ 129 h 142"/>
                  <a:gd name="T100" fmla="*/ 1 w 160"/>
                  <a:gd name="T101" fmla="*/ 141 h 142"/>
                  <a:gd name="T102" fmla="*/ 96 w 160"/>
                  <a:gd name="T103" fmla="*/ 141 h 142"/>
                  <a:gd name="T104" fmla="*/ 98 w 160"/>
                  <a:gd name="T105" fmla="*/ 129 h 142"/>
                  <a:gd name="T106" fmla="*/ 95 w 160"/>
                  <a:gd name="T107" fmla="*/ 125 h 142"/>
                  <a:gd name="T108" fmla="*/ 4 w 160"/>
                  <a:gd name="T109" fmla="*/ 12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0" h="142">
                    <a:moveTo>
                      <a:pt x="53" y="26"/>
                    </a:moveTo>
                    <a:lnTo>
                      <a:pt x="55" y="27"/>
                    </a:lnTo>
                    <a:lnTo>
                      <a:pt x="56" y="28"/>
                    </a:lnTo>
                    <a:lnTo>
                      <a:pt x="57" y="29"/>
                    </a:lnTo>
                    <a:lnTo>
                      <a:pt x="56" y="30"/>
                    </a:lnTo>
                    <a:lnTo>
                      <a:pt x="53" y="44"/>
                    </a:lnTo>
                    <a:lnTo>
                      <a:pt x="69" y="44"/>
                    </a:lnTo>
                    <a:lnTo>
                      <a:pt x="71" y="45"/>
                    </a:lnTo>
                    <a:lnTo>
                      <a:pt x="72" y="46"/>
                    </a:lnTo>
                    <a:lnTo>
                      <a:pt x="73" y="47"/>
                    </a:lnTo>
                    <a:lnTo>
                      <a:pt x="72" y="49"/>
                    </a:lnTo>
                    <a:lnTo>
                      <a:pt x="46" y="88"/>
                    </a:lnTo>
                    <a:lnTo>
                      <a:pt x="45" y="89"/>
                    </a:lnTo>
                    <a:lnTo>
                      <a:pt x="43" y="89"/>
                    </a:lnTo>
                    <a:lnTo>
                      <a:pt x="42" y="89"/>
                    </a:lnTo>
                    <a:lnTo>
                      <a:pt x="41" y="88"/>
                    </a:lnTo>
                    <a:lnTo>
                      <a:pt x="40" y="87"/>
                    </a:lnTo>
                    <a:lnTo>
                      <a:pt x="40" y="85"/>
                    </a:lnTo>
                    <a:lnTo>
                      <a:pt x="46" y="62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7" y="61"/>
                    </a:lnTo>
                    <a:lnTo>
                      <a:pt x="27" y="60"/>
                    </a:lnTo>
                    <a:lnTo>
                      <a:pt x="27" y="59"/>
                    </a:lnTo>
                    <a:lnTo>
                      <a:pt x="31" y="29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6"/>
                    </a:lnTo>
                    <a:lnTo>
                      <a:pt x="53" y="26"/>
                    </a:lnTo>
                    <a:lnTo>
                      <a:pt x="53" y="26"/>
                    </a:lnTo>
                    <a:close/>
                    <a:moveTo>
                      <a:pt x="23" y="0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9" y="116"/>
                    </a:lnTo>
                    <a:lnTo>
                      <a:pt x="89" y="116"/>
                    </a:lnTo>
                    <a:lnTo>
                      <a:pt x="89" y="84"/>
                    </a:lnTo>
                    <a:lnTo>
                      <a:pt x="93" y="84"/>
                    </a:lnTo>
                    <a:lnTo>
                      <a:pt x="96" y="85"/>
                    </a:lnTo>
                    <a:lnTo>
                      <a:pt x="97" y="86"/>
                    </a:lnTo>
                    <a:lnTo>
                      <a:pt x="99" y="88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102" y="93"/>
                    </a:lnTo>
                    <a:lnTo>
                      <a:pt x="102" y="96"/>
                    </a:lnTo>
                    <a:lnTo>
                      <a:pt x="102" y="102"/>
                    </a:lnTo>
                    <a:lnTo>
                      <a:pt x="103" y="106"/>
                    </a:lnTo>
                    <a:lnTo>
                      <a:pt x="104" y="110"/>
                    </a:lnTo>
                    <a:lnTo>
                      <a:pt x="105" y="114"/>
                    </a:lnTo>
                    <a:lnTo>
                      <a:pt x="108" y="117"/>
                    </a:lnTo>
                    <a:lnTo>
                      <a:pt x="110" y="120"/>
                    </a:lnTo>
                    <a:lnTo>
                      <a:pt x="113" y="122"/>
                    </a:lnTo>
                    <a:lnTo>
                      <a:pt x="117" y="123"/>
                    </a:lnTo>
                    <a:lnTo>
                      <a:pt x="121" y="124"/>
                    </a:lnTo>
                    <a:lnTo>
                      <a:pt x="126" y="124"/>
                    </a:lnTo>
                    <a:lnTo>
                      <a:pt x="130" y="123"/>
                    </a:lnTo>
                    <a:lnTo>
                      <a:pt x="134" y="122"/>
                    </a:lnTo>
                    <a:lnTo>
                      <a:pt x="138" y="119"/>
                    </a:lnTo>
                    <a:lnTo>
                      <a:pt x="140" y="116"/>
                    </a:lnTo>
                    <a:lnTo>
                      <a:pt x="143" y="112"/>
                    </a:lnTo>
                    <a:lnTo>
                      <a:pt x="144" y="108"/>
                    </a:lnTo>
                    <a:lnTo>
                      <a:pt x="144" y="103"/>
                    </a:lnTo>
                    <a:lnTo>
                      <a:pt x="144" y="70"/>
                    </a:lnTo>
                    <a:lnTo>
                      <a:pt x="148" y="68"/>
                    </a:lnTo>
                    <a:lnTo>
                      <a:pt x="151" y="67"/>
                    </a:lnTo>
                    <a:lnTo>
                      <a:pt x="153" y="65"/>
                    </a:lnTo>
                    <a:lnTo>
                      <a:pt x="155" y="62"/>
                    </a:lnTo>
                    <a:lnTo>
                      <a:pt x="158" y="59"/>
                    </a:lnTo>
                    <a:lnTo>
                      <a:pt x="159" y="56"/>
                    </a:lnTo>
                    <a:lnTo>
                      <a:pt x="160" y="52"/>
                    </a:lnTo>
                    <a:lnTo>
                      <a:pt x="160" y="49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7"/>
                    </a:lnTo>
                    <a:lnTo>
                      <a:pt x="157" y="36"/>
                    </a:lnTo>
                    <a:lnTo>
                      <a:pt x="155" y="35"/>
                    </a:lnTo>
                    <a:lnTo>
                      <a:pt x="151" y="35"/>
                    </a:lnTo>
                    <a:lnTo>
                      <a:pt x="151" y="22"/>
                    </a:lnTo>
                    <a:lnTo>
                      <a:pt x="151" y="21"/>
                    </a:lnTo>
                    <a:lnTo>
                      <a:pt x="150" y="19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2" y="22"/>
                    </a:lnTo>
                    <a:lnTo>
                      <a:pt x="142" y="35"/>
                    </a:lnTo>
                    <a:lnTo>
                      <a:pt x="134" y="35"/>
                    </a:lnTo>
                    <a:lnTo>
                      <a:pt x="134" y="22"/>
                    </a:lnTo>
                    <a:lnTo>
                      <a:pt x="133" y="21"/>
                    </a:lnTo>
                    <a:lnTo>
                      <a:pt x="132" y="19"/>
                    </a:lnTo>
                    <a:lnTo>
                      <a:pt x="131" y="18"/>
                    </a:lnTo>
                    <a:lnTo>
                      <a:pt x="130" y="18"/>
                    </a:lnTo>
                    <a:lnTo>
                      <a:pt x="127" y="18"/>
                    </a:lnTo>
                    <a:lnTo>
                      <a:pt x="126" y="19"/>
                    </a:lnTo>
                    <a:lnTo>
                      <a:pt x="125" y="20"/>
                    </a:lnTo>
                    <a:lnTo>
                      <a:pt x="125" y="22"/>
                    </a:lnTo>
                    <a:lnTo>
                      <a:pt x="125" y="35"/>
                    </a:lnTo>
                    <a:lnTo>
                      <a:pt x="117" y="35"/>
                    </a:lnTo>
                    <a:lnTo>
                      <a:pt x="116" y="36"/>
                    </a:lnTo>
                    <a:lnTo>
                      <a:pt x="116" y="3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7" y="56"/>
                    </a:lnTo>
                    <a:lnTo>
                      <a:pt x="118" y="59"/>
                    </a:lnTo>
                    <a:lnTo>
                      <a:pt x="120" y="62"/>
                    </a:lnTo>
                    <a:lnTo>
                      <a:pt x="122" y="65"/>
                    </a:lnTo>
                    <a:lnTo>
                      <a:pt x="125" y="67"/>
                    </a:lnTo>
                    <a:lnTo>
                      <a:pt x="128" y="68"/>
                    </a:lnTo>
                    <a:lnTo>
                      <a:pt x="131" y="70"/>
                    </a:lnTo>
                    <a:lnTo>
                      <a:pt x="131" y="106"/>
                    </a:lnTo>
                    <a:lnTo>
                      <a:pt x="131" y="107"/>
                    </a:lnTo>
                    <a:lnTo>
                      <a:pt x="130" y="108"/>
                    </a:lnTo>
                    <a:lnTo>
                      <a:pt x="128" y="110"/>
                    </a:lnTo>
                    <a:lnTo>
                      <a:pt x="125" y="111"/>
                    </a:lnTo>
                    <a:lnTo>
                      <a:pt x="123" y="111"/>
                    </a:lnTo>
                    <a:lnTo>
                      <a:pt x="121" y="110"/>
                    </a:lnTo>
                    <a:lnTo>
                      <a:pt x="118" y="109"/>
                    </a:lnTo>
                    <a:lnTo>
                      <a:pt x="117" y="108"/>
                    </a:lnTo>
                    <a:lnTo>
                      <a:pt x="116" y="105"/>
                    </a:lnTo>
                    <a:lnTo>
                      <a:pt x="116" y="103"/>
                    </a:lnTo>
                    <a:lnTo>
                      <a:pt x="116" y="79"/>
                    </a:lnTo>
                    <a:lnTo>
                      <a:pt x="115" y="77"/>
                    </a:lnTo>
                    <a:lnTo>
                      <a:pt x="115" y="76"/>
                    </a:lnTo>
                    <a:lnTo>
                      <a:pt x="114" y="75"/>
                    </a:lnTo>
                    <a:lnTo>
                      <a:pt x="113" y="73"/>
                    </a:lnTo>
                    <a:lnTo>
                      <a:pt x="112" y="72"/>
                    </a:lnTo>
                    <a:lnTo>
                      <a:pt x="111" y="72"/>
                    </a:lnTo>
                    <a:lnTo>
                      <a:pt x="109" y="71"/>
                    </a:lnTo>
                    <a:lnTo>
                      <a:pt x="89" y="71"/>
                    </a:lnTo>
                    <a:lnTo>
                      <a:pt x="89" y="18"/>
                    </a:lnTo>
                    <a:lnTo>
                      <a:pt x="88" y="14"/>
                    </a:lnTo>
                    <a:lnTo>
                      <a:pt x="88" y="11"/>
                    </a:lnTo>
                    <a:lnTo>
                      <a:pt x="86" y="8"/>
                    </a:lnTo>
                    <a:lnTo>
                      <a:pt x="84" y="5"/>
                    </a:lnTo>
                    <a:lnTo>
                      <a:pt x="81" y="3"/>
                    </a:lnTo>
                    <a:lnTo>
                      <a:pt x="78" y="1"/>
                    </a:lnTo>
                    <a:lnTo>
                      <a:pt x="75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4" y="124"/>
                    </a:move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0" y="129"/>
                    </a:lnTo>
                    <a:lnTo>
                      <a:pt x="0" y="138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95" y="142"/>
                    </a:lnTo>
                    <a:lnTo>
                      <a:pt x="96" y="141"/>
                    </a:lnTo>
                    <a:lnTo>
                      <a:pt x="97" y="139"/>
                    </a:lnTo>
                    <a:lnTo>
                      <a:pt x="98" y="138"/>
                    </a:lnTo>
                    <a:lnTo>
                      <a:pt x="98" y="129"/>
                    </a:lnTo>
                    <a:lnTo>
                      <a:pt x="97" y="127"/>
                    </a:lnTo>
                    <a:lnTo>
                      <a:pt x="96" y="126"/>
                    </a:lnTo>
                    <a:lnTo>
                      <a:pt x="95" y="125"/>
                    </a:lnTo>
                    <a:lnTo>
                      <a:pt x="93" y="124"/>
                    </a:lnTo>
                    <a:lnTo>
                      <a:pt x="4" y="124"/>
                    </a:lnTo>
                    <a:lnTo>
                      <a:pt x="4" y="1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latin typeface="Avenir Next LT Pro" panose="020B0504020202020204" pitchFamily="34" charset="0"/>
                </a:endParaRPr>
              </a:p>
            </p:txBody>
          </p:sp>
        </p:grpSp>
      </p:grpSp>
      <p:sp>
        <p:nvSpPr>
          <p:cNvPr id="50" name="Google Shape;118;p5">
            <a:extLst>
              <a:ext uri="{FF2B5EF4-FFF2-40B4-BE49-F238E27FC236}">
                <a16:creationId xmlns:a16="http://schemas.microsoft.com/office/drawing/2014/main" id="{F5EFC029-376E-B42E-50B1-99594FF25072}"/>
              </a:ext>
            </a:extLst>
          </p:cNvPr>
          <p:cNvSpPr txBox="1"/>
          <p:nvPr/>
        </p:nvSpPr>
        <p:spPr>
          <a:xfrm>
            <a:off x="10800126" y="8421368"/>
            <a:ext cx="3801928" cy="87459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Up to 9 Million</a:t>
            </a:r>
          </a:p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rPr>
              <a:t>Outlets Needed</a:t>
            </a:r>
            <a:endParaRPr sz="2400" dirty="0">
              <a:solidFill>
                <a:schemeClr val="bg1"/>
              </a:solidFill>
              <a:latin typeface="Avenir Next LT Pro" panose="020B05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2112" name="Rounded Rectangle">
            <a:extLst>
              <a:ext uri="{FF2B5EF4-FFF2-40B4-BE49-F238E27FC236}">
                <a16:creationId xmlns:a16="http://schemas.microsoft.com/office/drawing/2014/main" id="{0D750596-33B5-0512-2879-2DD21BD02204}"/>
              </a:ext>
            </a:extLst>
          </p:cNvPr>
          <p:cNvSpPr/>
          <p:nvPr/>
        </p:nvSpPr>
        <p:spPr>
          <a:xfrm>
            <a:off x="1059811" y="872644"/>
            <a:ext cx="1498600" cy="1498601"/>
          </a:xfrm>
          <a:prstGeom prst="roundRect">
            <a:avLst>
              <a:gd name="adj" fmla="val 22153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Avenir Next LT Pro" panose="020B0504020202020204" pitchFamily="34" charset="0"/>
            </a:endParaRPr>
          </a:p>
        </p:txBody>
      </p:sp>
      <p:sp>
        <p:nvSpPr>
          <p:cNvPr id="2113" name="Freeform 154">
            <a:extLst>
              <a:ext uri="{FF2B5EF4-FFF2-40B4-BE49-F238E27FC236}">
                <a16:creationId xmlns:a16="http://schemas.microsoft.com/office/drawing/2014/main" id="{08DC0F31-5403-054A-6B5D-F8F05D07D24A}"/>
              </a:ext>
            </a:extLst>
          </p:cNvPr>
          <p:cNvSpPr>
            <a:spLocks noEditPoints="1"/>
          </p:cNvSpPr>
          <p:nvPr/>
        </p:nvSpPr>
        <p:spPr bwMode="auto">
          <a:xfrm>
            <a:off x="1315795" y="1305028"/>
            <a:ext cx="986632" cy="633832"/>
          </a:xfrm>
          <a:custGeom>
            <a:avLst/>
            <a:gdLst>
              <a:gd name="T0" fmla="*/ 106 w 165"/>
              <a:gd name="T1" fmla="*/ 44 h 106"/>
              <a:gd name="T2" fmla="*/ 89 w 165"/>
              <a:gd name="T3" fmla="*/ 12 h 106"/>
              <a:gd name="T4" fmla="*/ 66 w 165"/>
              <a:gd name="T5" fmla="*/ 5 h 106"/>
              <a:gd name="T6" fmla="*/ 11 w 165"/>
              <a:gd name="T7" fmla="*/ 39 h 106"/>
              <a:gd name="T8" fmla="*/ 5 w 165"/>
              <a:gd name="T9" fmla="*/ 63 h 106"/>
              <a:gd name="T10" fmla="*/ 22 w 165"/>
              <a:gd name="T11" fmla="*/ 95 h 106"/>
              <a:gd name="T12" fmla="*/ 45 w 165"/>
              <a:gd name="T13" fmla="*/ 101 h 106"/>
              <a:gd name="T14" fmla="*/ 100 w 165"/>
              <a:gd name="T15" fmla="*/ 68 h 106"/>
              <a:gd name="T16" fmla="*/ 106 w 165"/>
              <a:gd name="T17" fmla="*/ 44 h 106"/>
              <a:gd name="T18" fmla="*/ 85 w 165"/>
              <a:gd name="T19" fmla="*/ 59 h 106"/>
              <a:gd name="T20" fmla="*/ 45 w 165"/>
              <a:gd name="T21" fmla="*/ 84 h 106"/>
              <a:gd name="T22" fmla="*/ 30 w 165"/>
              <a:gd name="T23" fmla="*/ 80 h 106"/>
              <a:gd name="T24" fmla="*/ 21 w 165"/>
              <a:gd name="T25" fmla="*/ 64 h 106"/>
              <a:gd name="T26" fmla="*/ 26 w 165"/>
              <a:gd name="T27" fmla="*/ 47 h 106"/>
              <a:gd name="T28" fmla="*/ 66 w 165"/>
              <a:gd name="T29" fmla="*/ 23 h 106"/>
              <a:gd name="T30" fmla="*/ 80 w 165"/>
              <a:gd name="T31" fmla="*/ 27 h 106"/>
              <a:gd name="T32" fmla="*/ 90 w 165"/>
              <a:gd name="T33" fmla="*/ 43 h 106"/>
              <a:gd name="T34" fmla="*/ 85 w 165"/>
              <a:gd name="T35" fmla="*/ 59 h 106"/>
              <a:gd name="T36" fmla="*/ 154 w 165"/>
              <a:gd name="T37" fmla="*/ 39 h 106"/>
              <a:gd name="T38" fmla="*/ 110 w 165"/>
              <a:gd name="T39" fmla="*/ 11 h 106"/>
              <a:gd name="T40" fmla="*/ 105 w 165"/>
              <a:gd name="T41" fmla="*/ 19 h 106"/>
              <a:gd name="T42" fmla="*/ 109 w 165"/>
              <a:gd name="T43" fmla="*/ 29 h 106"/>
              <a:gd name="T44" fmla="*/ 139 w 165"/>
              <a:gd name="T45" fmla="*/ 47 h 106"/>
              <a:gd name="T46" fmla="*/ 144 w 165"/>
              <a:gd name="T47" fmla="*/ 63 h 106"/>
              <a:gd name="T48" fmla="*/ 136 w 165"/>
              <a:gd name="T49" fmla="*/ 79 h 106"/>
              <a:gd name="T50" fmla="*/ 120 w 165"/>
              <a:gd name="T51" fmla="*/ 84 h 106"/>
              <a:gd name="T52" fmla="*/ 105 w 165"/>
              <a:gd name="T53" fmla="*/ 75 h 106"/>
              <a:gd name="T54" fmla="*/ 100 w 165"/>
              <a:gd name="T55" fmla="*/ 79 h 106"/>
              <a:gd name="T56" fmla="*/ 97 w 165"/>
              <a:gd name="T57" fmla="*/ 88 h 106"/>
              <a:gd name="T58" fmla="*/ 120 w 165"/>
              <a:gd name="T59" fmla="*/ 101 h 106"/>
              <a:gd name="T60" fmla="*/ 143 w 165"/>
              <a:gd name="T61" fmla="*/ 95 h 106"/>
              <a:gd name="T62" fmla="*/ 160 w 165"/>
              <a:gd name="T63" fmla="*/ 63 h 106"/>
              <a:gd name="T64" fmla="*/ 154 w 165"/>
              <a:gd name="T65" fmla="*/ 39 h 106"/>
              <a:gd name="T66" fmla="*/ 154 w 165"/>
              <a:gd name="T67" fmla="*/ 39 h 106"/>
              <a:gd name="T68" fmla="*/ 154 w 165"/>
              <a:gd name="T69" fmla="*/ 3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06">
                <a:moveTo>
                  <a:pt x="106" y="44"/>
                </a:moveTo>
                <a:cubicBezTo>
                  <a:pt x="89" y="12"/>
                  <a:pt x="89" y="12"/>
                  <a:pt x="89" y="12"/>
                </a:cubicBezTo>
                <a:cubicBezTo>
                  <a:pt x="84" y="3"/>
                  <a:pt x="74" y="0"/>
                  <a:pt x="66" y="5"/>
                </a:cubicBezTo>
                <a:cubicBezTo>
                  <a:pt x="11" y="39"/>
                  <a:pt x="11" y="39"/>
                  <a:pt x="11" y="39"/>
                </a:cubicBezTo>
                <a:cubicBezTo>
                  <a:pt x="3" y="44"/>
                  <a:pt x="0" y="54"/>
                  <a:pt x="5" y="63"/>
                </a:cubicBezTo>
                <a:cubicBezTo>
                  <a:pt x="22" y="95"/>
                  <a:pt x="22" y="95"/>
                  <a:pt x="22" y="95"/>
                </a:cubicBezTo>
                <a:cubicBezTo>
                  <a:pt x="27" y="103"/>
                  <a:pt x="37" y="106"/>
                  <a:pt x="45" y="101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8" y="63"/>
                  <a:pt x="111" y="52"/>
                  <a:pt x="106" y="44"/>
                </a:cubicBezTo>
                <a:close/>
                <a:moveTo>
                  <a:pt x="85" y="59"/>
                </a:moveTo>
                <a:cubicBezTo>
                  <a:pt x="45" y="84"/>
                  <a:pt x="45" y="84"/>
                  <a:pt x="45" y="84"/>
                </a:cubicBezTo>
                <a:cubicBezTo>
                  <a:pt x="40" y="88"/>
                  <a:pt x="33" y="86"/>
                  <a:pt x="30" y="80"/>
                </a:cubicBezTo>
                <a:cubicBezTo>
                  <a:pt x="21" y="64"/>
                  <a:pt x="21" y="64"/>
                  <a:pt x="21" y="64"/>
                </a:cubicBezTo>
                <a:cubicBezTo>
                  <a:pt x="19" y="58"/>
                  <a:pt x="21" y="50"/>
                  <a:pt x="26" y="47"/>
                </a:cubicBezTo>
                <a:cubicBezTo>
                  <a:pt x="66" y="23"/>
                  <a:pt x="66" y="23"/>
                  <a:pt x="66" y="23"/>
                </a:cubicBezTo>
                <a:cubicBezTo>
                  <a:pt x="71" y="19"/>
                  <a:pt x="78" y="21"/>
                  <a:pt x="80" y="27"/>
                </a:cubicBezTo>
                <a:cubicBezTo>
                  <a:pt x="90" y="43"/>
                  <a:pt x="90" y="43"/>
                  <a:pt x="90" y="43"/>
                </a:cubicBezTo>
                <a:cubicBezTo>
                  <a:pt x="92" y="48"/>
                  <a:pt x="90" y="56"/>
                  <a:pt x="85" y="59"/>
                </a:cubicBezTo>
                <a:close/>
                <a:moveTo>
                  <a:pt x="154" y="39"/>
                </a:moveTo>
                <a:cubicBezTo>
                  <a:pt x="110" y="11"/>
                  <a:pt x="110" y="11"/>
                  <a:pt x="110" y="11"/>
                </a:cubicBezTo>
                <a:cubicBezTo>
                  <a:pt x="108" y="13"/>
                  <a:pt x="105" y="16"/>
                  <a:pt x="105" y="19"/>
                </a:cubicBezTo>
                <a:cubicBezTo>
                  <a:pt x="105" y="22"/>
                  <a:pt x="107" y="26"/>
                  <a:pt x="109" y="29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45" y="50"/>
                  <a:pt x="147" y="57"/>
                  <a:pt x="144" y="63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132" y="85"/>
                  <a:pt x="125" y="87"/>
                  <a:pt x="120" y="84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3" y="76"/>
                  <a:pt x="102" y="77"/>
                  <a:pt x="100" y="79"/>
                </a:cubicBezTo>
                <a:cubicBezTo>
                  <a:pt x="98" y="81"/>
                  <a:pt x="97" y="85"/>
                  <a:pt x="97" y="88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8" y="106"/>
                  <a:pt x="138" y="103"/>
                  <a:pt x="143" y="95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5" y="54"/>
                  <a:pt x="162" y="44"/>
                  <a:pt x="154" y="39"/>
                </a:cubicBezTo>
                <a:close/>
                <a:moveTo>
                  <a:pt x="154" y="39"/>
                </a:moveTo>
                <a:cubicBezTo>
                  <a:pt x="154" y="39"/>
                  <a:pt x="154" y="39"/>
                  <a:pt x="154" y="3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Avenir Next LT Pro" panose="020B0504020202020204" pitchFamily="34" charset="0"/>
            </a:endParaRPr>
          </a:p>
        </p:txBody>
      </p:sp>
      <p:sp>
        <p:nvSpPr>
          <p:cNvPr id="2114" name="Three photos showcase">
            <a:extLst>
              <a:ext uri="{FF2B5EF4-FFF2-40B4-BE49-F238E27FC236}">
                <a16:creationId xmlns:a16="http://schemas.microsoft.com/office/drawing/2014/main" id="{DC872B36-DAA5-E7A0-522D-DAF48046C1BF}"/>
              </a:ext>
            </a:extLst>
          </p:cNvPr>
          <p:cNvSpPr txBox="1"/>
          <p:nvPr/>
        </p:nvSpPr>
        <p:spPr>
          <a:xfrm>
            <a:off x="3307227" y="925229"/>
            <a:ext cx="10406793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lnSpc>
                <a:spcPct val="90000"/>
              </a:lnSpc>
              <a:defRPr sz="9000" spc="0">
                <a:latin typeface="+mn-lt"/>
                <a:ea typeface="+mn-ea"/>
                <a:cs typeface="+mn-cs"/>
                <a:sym typeface="Montserrat Bold"/>
              </a:defRPr>
            </a:pPr>
            <a:r>
              <a:rPr lang="en-US" sz="8000" dirty="0">
                <a:solidFill>
                  <a:schemeClr val="tx1"/>
                </a:solidFill>
                <a:latin typeface="Avenir Next LT Pro" panose="020B0504020202020204" pitchFamily="34" charset="0"/>
              </a:rPr>
              <a:t>Limited Charging Infrastructure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5425B9A-F2BF-EB36-19A1-E4DEC5F2939E}"/>
              </a:ext>
            </a:extLst>
          </p:cNvPr>
          <p:cNvGrpSpPr/>
          <p:nvPr/>
        </p:nvGrpSpPr>
        <p:grpSpPr>
          <a:xfrm>
            <a:off x="20568841" y="2564002"/>
            <a:ext cx="3306143" cy="11064055"/>
            <a:chOff x="20568841" y="2783458"/>
            <a:chExt cx="3306143" cy="1106405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50E7CE9-36AE-543C-19F2-C08D626FEE2C}"/>
                </a:ext>
              </a:extLst>
            </p:cNvPr>
            <p:cNvGrpSpPr/>
            <p:nvPr/>
          </p:nvGrpSpPr>
          <p:grpSpPr>
            <a:xfrm>
              <a:off x="20568841" y="2783458"/>
              <a:ext cx="3121100" cy="11064055"/>
              <a:chOff x="20568841" y="2783458"/>
              <a:chExt cx="3121100" cy="11064055"/>
            </a:xfrm>
          </p:grpSpPr>
          <p:pic>
            <p:nvPicPr>
              <p:cNvPr id="3" name="JPEG image 12.jpeg">
                <a:extLst>
                  <a:ext uri="{FF2B5EF4-FFF2-40B4-BE49-F238E27FC236}">
                    <a16:creationId xmlns:a16="http://schemas.microsoft.com/office/drawing/2014/main" id="{F8550580-CD0C-7310-34B9-D71CE4792E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7000" b="97000" l="3774" r="89937">
                            <a14:foregroundMark x1="32075" y1="65000" x2="32075" y2="65000"/>
                            <a14:foregroundMark x1="30818" y1="42000" x2="30818" y2="42000"/>
                            <a14:foregroundMark x1="3774" y1="30000" x2="3774" y2="30000"/>
                            <a14:foregroundMark x1="6289" y1="56000" x2="6289" y2="56000"/>
                            <a14:foregroundMark x1="15094" y1="61000" x2="15094" y2="61000"/>
                            <a14:foregroundMark x1="69811" y1="80000" x2="69811" y2="80000"/>
                            <a14:foregroundMark x1="87421" y1="88000" x2="87421" y2="88000"/>
                            <a14:foregroundMark x1="87421" y1="88000" x2="87421" y2="88000"/>
                            <a14:foregroundMark x1="67296" y1="88000" x2="67296" y2="88000"/>
                            <a14:foregroundMark x1="32075" y1="16000" x2="32075" y2="16000"/>
                            <a14:foregroundMark x1="16981" y1="65000" x2="16981" y2="65000"/>
                            <a14:foregroundMark x1="10692" y1="50000" x2="10692" y2="50000"/>
                            <a14:foregroundMark x1="53459" y1="97000" x2="53459" y2="97000"/>
                            <a14:foregroundMark x1="84906" y1="56000" x2="84906" y2="56000"/>
                            <a14:foregroundMark x1="61635" y1="29000" x2="61635" y2="29000"/>
                            <a14:foregroundMark x1="37736" y1="33000" x2="37736" y2="33000"/>
                            <a14:foregroundMark x1="21384" y1="12000" x2="21384" y2="12000"/>
                            <a14:foregroundMark x1="24528" y1="21000" x2="24528" y2="21000"/>
                            <a14:foregroundMark x1="44654" y1="15000" x2="44654" y2="15000"/>
                            <a14:foregroundMark x1="60377" y1="9000" x2="60377" y2="9000"/>
                            <a14:foregroundMark x1="52830" y1="9000" x2="52830" y2="9000"/>
                            <a14:foregroundMark x1="66667" y1="7000" x2="66667" y2="7000"/>
                            <a14:foregroundMark x1="86164" y1="24000" x2="86164" y2="24000"/>
                            <a14:foregroundMark x1="86164" y1="39000" x2="86164" y2="3900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568841" y="13022603"/>
                <a:ext cx="734093" cy="463236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20" name="JPEG image 12.jpeg">
                <a:extLst>
                  <a:ext uri="{FF2B5EF4-FFF2-40B4-BE49-F238E27FC236}">
                    <a16:creationId xmlns:a16="http://schemas.microsoft.com/office/drawing/2014/main" id="{0A4CA429-312A-0BC0-275E-9401EB843C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000870" y="3167407"/>
                <a:ext cx="2689071" cy="10362110"/>
              </a:xfrm>
              <a:prstGeom prst="rect">
                <a:avLst/>
              </a:prstGeom>
              <a:ln w="12700">
                <a:miter lim="400000"/>
              </a:ln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6DF1295-D0BC-651D-BEB0-331102D5C1BF}"/>
                  </a:ext>
                </a:extLst>
              </p:cNvPr>
              <p:cNvGrpSpPr/>
              <p:nvPr/>
            </p:nvGrpSpPr>
            <p:grpSpPr>
              <a:xfrm>
                <a:off x="20758222" y="2783458"/>
                <a:ext cx="955981" cy="11064055"/>
                <a:chOff x="20758222" y="2783458"/>
                <a:chExt cx="955981" cy="11064055"/>
              </a:xfrm>
              <a:solidFill>
                <a:schemeClr val="tx1"/>
              </a:solidFill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B18E295-F6F8-6537-10DE-15BB777DBF3A}"/>
                    </a:ext>
                  </a:extLst>
                </p:cNvPr>
                <p:cNvGrpSpPr/>
                <p:nvPr/>
              </p:nvGrpSpPr>
              <p:grpSpPr>
                <a:xfrm>
                  <a:off x="20758222" y="2783458"/>
                  <a:ext cx="955981" cy="736068"/>
                  <a:chOff x="20758222" y="2783458"/>
                  <a:chExt cx="955981" cy="736068"/>
                </a:xfrm>
                <a:grpFill/>
              </p:grpSpPr>
              <p:sp>
                <p:nvSpPr>
                  <p:cNvPr id="21" name="Flowchart: Stored Data 20">
                    <a:extLst>
                      <a:ext uri="{FF2B5EF4-FFF2-40B4-BE49-F238E27FC236}">
                        <a16:creationId xmlns:a16="http://schemas.microsoft.com/office/drawing/2014/main" id="{EFE0E42B-5C23-C510-811D-64AD43D003E6}"/>
                      </a:ext>
                    </a:extLst>
                  </p:cNvPr>
                  <p:cNvSpPr/>
                  <p:nvPr/>
                </p:nvSpPr>
                <p:spPr>
                  <a:xfrm rot="3937733">
                    <a:off x="20684237" y="2876154"/>
                    <a:ext cx="717357" cy="569387"/>
                  </a:xfrm>
                  <a:custGeom>
                    <a:avLst/>
                    <a:gdLst>
                      <a:gd name="connsiteX0" fmla="*/ 1667 w 10000"/>
                      <a:gd name="connsiteY0" fmla="*/ 0 h 10000"/>
                      <a:gd name="connsiteX1" fmla="*/ 10000 w 10000"/>
                      <a:gd name="connsiteY1" fmla="*/ 0 h 10000"/>
                      <a:gd name="connsiteX2" fmla="*/ 8333 w 10000"/>
                      <a:gd name="connsiteY2" fmla="*/ 5000 h 10000"/>
                      <a:gd name="connsiteX3" fmla="*/ 10000 w 10000"/>
                      <a:gd name="connsiteY3" fmla="*/ 10000 h 10000"/>
                      <a:gd name="connsiteX4" fmla="*/ 1667 w 10000"/>
                      <a:gd name="connsiteY4" fmla="*/ 10000 h 10000"/>
                      <a:gd name="connsiteX5" fmla="*/ 0 w 10000"/>
                      <a:gd name="connsiteY5" fmla="*/ 5000 h 10000"/>
                      <a:gd name="connsiteX6" fmla="*/ 1667 w 10000"/>
                      <a:gd name="connsiteY6" fmla="*/ 0 h 10000"/>
                      <a:gd name="connsiteX0" fmla="*/ 1667 w 13578"/>
                      <a:gd name="connsiteY0" fmla="*/ 0 h 10275"/>
                      <a:gd name="connsiteX1" fmla="*/ 10000 w 13578"/>
                      <a:gd name="connsiteY1" fmla="*/ 0 h 10275"/>
                      <a:gd name="connsiteX2" fmla="*/ 8333 w 13578"/>
                      <a:gd name="connsiteY2" fmla="*/ 5000 h 10275"/>
                      <a:gd name="connsiteX3" fmla="*/ 13578 w 13578"/>
                      <a:gd name="connsiteY3" fmla="*/ 10275 h 10275"/>
                      <a:gd name="connsiteX4" fmla="*/ 1667 w 13578"/>
                      <a:gd name="connsiteY4" fmla="*/ 10000 h 10275"/>
                      <a:gd name="connsiteX5" fmla="*/ 0 w 13578"/>
                      <a:gd name="connsiteY5" fmla="*/ 5000 h 10275"/>
                      <a:gd name="connsiteX6" fmla="*/ 1667 w 13578"/>
                      <a:gd name="connsiteY6" fmla="*/ 0 h 10275"/>
                      <a:gd name="connsiteX0" fmla="*/ 1667 w 13578"/>
                      <a:gd name="connsiteY0" fmla="*/ 0 h 10275"/>
                      <a:gd name="connsiteX1" fmla="*/ 10000 w 13578"/>
                      <a:gd name="connsiteY1" fmla="*/ 0 h 10275"/>
                      <a:gd name="connsiteX2" fmla="*/ 8451 w 13578"/>
                      <a:gd name="connsiteY2" fmla="*/ 5168 h 10275"/>
                      <a:gd name="connsiteX3" fmla="*/ 13578 w 13578"/>
                      <a:gd name="connsiteY3" fmla="*/ 10275 h 10275"/>
                      <a:gd name="connsiteX4" fmla="*/ 1667 w 13578"/>
                      <a:gd name="connsiteY4" fmla="*/ 10000 h 10275"/>
                      <a:gd name="connsiteX5" fmla="*/ 0 w 13578"/>
                      <a:gd name="connsiteY5" fmla="*/ 5000 h 10275"/>
                      <a:gd name="connsiteX6" fmla="*/ 1667 w 13578"/>
                      <a:gd name="connsiteY6" fmla="*/ 0 h 10275"/>
                      <a:gd name="connsiteX0" fmla="*/ 1667 w 13578"/>
                      <a:gd name="connsiteY0" fmla="*/ 0 h 10275"/>
                      <a:gd name="connsiteX1" fmla="*/ 10000 w 13578"/>
                      <a:gd name="connsiteY1" fmla="*/ 0 h 10275"/>
                      <a:gd name="connsiteX2" fmla="*/ 8646 w 13578"/>
                      <a:gd name="connsiteY2" fmla="*/ 5376 h 10275"/>
                      <a:gd name="connsiteX3" fmla="*/ 13578 w 13578"/>
                      <a:gd name="connsiteY3" fmla="*/ 10275 h 10275"/>
                      <a:gd name="connsiteX4" fmla="*/ 1667 w 13578"/>
                      <a:gd name="connsiteY4" fmla="*/ 10000 h 10275"/>
                      <a:gd name="connsiteX5" fmla="*/ 0 w 13578"/>
                      <a:gd name="connsiteY5" fmla="*/ 5000 h 10275"/>
                      <a:gd name="connsiteX6" fmla="*/ 1667 w 13578"/>
                      <a:gd name="connsiteY6" fmla="*/ 0 h 10275"/>
                      <a:gd name="connsiteX0" fmla="*/ 1667 w 13578"/>
                      <a:gd name="connsiteY0" fmla="*/ 0 h 10275"/>
                      <a:gd name="connsiteX1" fmla="*/ 10000 w 13578"/>
                      <a:gd name="connsiteY1" fmla="*/ 0 h 10275"/>
                      <a:gd name="connsiteX2" fmla="*/ 8994 w 13578"/>
                      <a:gd name="connsiteY2" fmla="*/ 5664 h 10275"/>
                      <a:gd name="connsiteX3" fmla="*/ 13578 w 13578"/>
                      <a:gd name="connsiteY3" fmla="*/ 10275 h 10275"/>
                      <a:gd name="connsiteX4" fmla="*/ 1667 w 13578"/>
                      <a:gd name="connsiteY4" fmla="*/ 10000 h 10275"/>
                      <a:gd name="connsiteX5" fmla="*/ 0 w 13578"/>
                      <a:gd name="connsiteY5" fmla="*/ 5000 h 10275"/>
                      <a:gd name="connsiteX6" fmla="*/ 1667 w 13578"/>
                      <a:gd name="connsiteY6" fmla="*/ 0 h 10275"/>
                      <a:gd name="connsiteX0" fmla="*/ 1667 w 14224"/>
                      <a:gd name="connsiteY0" fmla="*/ 0 h 10506"/>
                      <a:gd name="connsiteX1" fmla="*/ 10000 w 14224"/>
                      <a:gd name="connsiteY1" fmla="*/ 0 h 10506"/>
                      <a:gd name="connsiteX2" fmla="*/ 8994 w 14224"/>
                      <a:gd name="connsiteY2" fmla="*/ 5664 h 10506"/>
                      <a:gd name="connsiteX3" fmla="*/ 14224 w 14224"/>
                      <a:gd name="connsiteY3" fmla="*/ 10506 h 10506"/>
                      <a:gd name="connsiteX4" fmla="*/ 1667 w 14224"/>
                      <a:gd name="connsiteY4" fmla="*/ 10000 h 10506"/>
                      <a:gd name="connsiteX5" fmla="*/ 0 w 14224"/>
                      <a:gd name="connsiteY5" fmla="*/ 5000 h 10506"/>
                      <a:gd name="connsiteX6" fmla="*/ 1667 w 14224"/>
                      <a:gd name="connsiteY6" fmla="*/ 0 h 10506"/>
                      <a:gd name="connsiteX0" fmla="*/ 1667 w 14224"/>
                      <a:gd name="connsiteY0" fmla="*/ 0 h 10506"/>
                      <a:gd name="connsiteX1" fmla="*/ 10000 w 14224"/>
                      <a:gd name="connsiteY1" fmla="*/ 0 h 10506"/>
                      <a:gd name="connsiteX2" fmla="*/ 9223 w 14224"/>
                      <a:gd name="connsiteY2" fmla="*/ 5784 h 10506"/>
                      <a:gd name="connsiteX3" fmla="*/ 14224 w 14224"/>
                      <a:gd name="connsiteY3" fmla="*/ 10506 h 10506"/>
                      <a:gd name="connsiteX4" fmla="*/ 1667 w 14224"/>
                      <a:gd name="connsiteY4" fmla="*/ 10000 h 10506"/>
                      <a:gd name="connsiteX5" fmla="*/ 0 w 14224"/>
                      <a:gd name="connsiteY5" fmla="*/ 5000 h 10506"/>
                      <a:gd name="connsiteX6" fmla="*/ 1667 w 14224"/>
                      <a:gd name="connsiteY6" fmla="*/ 0 h 10506"/>
                      <a:gd name="connsiteX0" fmla="*/ 1667 w 14224"/>
                      <a:gd name="connsiteY0" fmla="*/ 0 h 10506"/>
                      <a:gd name="connsiteX1" fmla="*/ 10000 w 14224"/>
                      <a:gd name="connsiteY1" fmla="*/ 0 h 10506"/>
                      <a:gd name="connsiteX2" fmla="*/ 9223 w 14224"/>
                      <a:gd name="connsiteY2" fmla="*/ 5784 h 10506"/>
                      <a:gd name="connsiteX3" fmla="*/ 14224 w 14224"/>
                      <a:gd name="connsiteY3" fmla="*/ 10506 h 10506"/>
                      <a:gd name="connsiteX4" fmla="*/ 1667 w 14224"/>
                      <a:gd name="connsiteY4" fmla="*/ 10000 h 10506"/>
                      <a:gd name="connsiteX5" fmla="*/ 0 w 14224"/>
                      <a:gd name="connsiteY5" fmla="*/ 5000 h 10506"/>
                      <a:gd name="connsiteX6" fmla="*/ 1667 w 14224"/>
                      <a:gd name="connsiteY6" fmla="*/ 0 h 10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224" h="10506">
                        <a:moveTo>
                          <a:pt x="1667" y="0"/>
                        </a:moveTo>
                        <a:lnTo>
                          <a:pt x="10000" y="0"/>
                        </a:lnTo>
                        <a:cubicBezTo>
                          <a:pt x="9079" y="0"/>
                          <a:pt x="8450" y="4209"/>
                          <a:pt x="9223" y="5784"/>
                        </a:cubicBezTo>
                        <a:cubicBezTo>
                          <a:pt x="9996" y="7359"/>
                          <a:pt x="13303" y="10506"/>
                          <a:pt x="14224" y="10506"/>
                        </a:cubicBezTo>
                        <a:cubicBezTo>
                          <a:pt x="11446" y="10506"/>
                          <a:pt x="4445" y="10000"/>
                          <a:pt x="1667" y="10000"/>
                        </a:cubicBezTo>
                        <a:cubicBezTo>
                          <a:pt x="746" y="10000"/>
                          <a:pt x="0" y="7761"/>
                          <a:pt x="0" y="5000"/>
                        </a:cubicBezTo>
                        <a:cubicBezTo>
                          <a:pt x="0" y="2239"/>
                          <a:pt x="746" y="0"/>
                          <a:pt x="1667" y="0"/>
                        </a:cubicBezTo>
                        <a:close/>
                      </a:path>
                    </a:pathLst>
                  </a:custGeom>
                  <a:grp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38100" tIns="38100" rIns="38100" bIns="38100" numCol="1" spcCol="38100" rtlCol="0" anchor="ctr">
                    <a:spAutoFit/>
                  </a:bodyPr>
                  <a:lstStyle/>
                  <a:p>
                    <a:pPr marL="0" marR="0" indent="0" algn="ctr" defTabSz="8255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FillTx/>
                      <a:latin typeface="Avenir Next LT Pro" panose="020B0504020202020204" pitchFamily="34" charset="0"/>
                      <a:ea typeface="Helvetica Neue Medium"/>
                      <a:cs typeface="Helvetica Neue Medium"/>
                      <a:sym typeface="Helvetica Neue Medium"/>
                    </a:endParaRPr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629B7538-8648-65B3-06C0-11606F2C37CA}"/>
                      </a:ext>
                    </a:extLst>
                  </p:cNvPr>
                  <p:cNvSpPr/>
                  <p:nvPr/>
                </p:nvSpPr>
                <p:spPr>
                  <a:xfrm>
                    <a:off x="21264979" y="2783458"/>
                    <a:ext cx="449224" cy="569387"/>
                  </a:xfrm>
                  <a:custGeom>
                    <a:avLst/>
                    <a:gdLst>
                      <a:gd name="connsiteX0" fmla="*/ 0 w 449224"/>
                      <a:gd name="connsiteY0" fmla="*/ 0 h 270476"/>
                      <a:gd name="connsiteX1" fmla="*/ 449224 w 449224"/>
                      <a:gd name="connsiteY1" fmla="*/ 0 h 270476"/>
                      <a:gd name="connsiteX2" fmla="*/ 449224 w 449224"/>
                      <a:gd name="connsiteY2" fmla="*/ 270476 h 270476"/>
                      <a:gd name="connsiteX3" fmla="*/ 0 w 449224"/>
                      <a:gd name="connsiteY3" fmla="*/ 270476 h 270476"/>
                      <a:gd name="connsiteX4" fmla="*/ 0 w 449224"/>
                      <a:gd name="connsiteY4" fmla="*/ 0 h 270476"/>
                      <a:gd name="connsiteX0" fmla="*/ 0 w 449224"/>
                      <a:gd name="connsiteY0" fmla="*/ 0 h 308576"/>
                      <a:gd name="connsiteX1" fmla="*/ 449224 w 449224"/>
                      <a:gd name="connsiteY1" fmla="*/ 0 h 308576"/>
                      <a:gd name="connsiteX2" fmla="*/ 449224 w 449224"/>
                      <a:gd name="connsiteY2" fmla="*/ 308576 h 308576"/>
                      <a:gd name="connsiteX3" fmla="*/ 0 w 449224"/>
                      <a:gd name="connsiteY3" fmla="*/ 270476 h 308576"/>
                      <a:gd name="connsiteX4" fmla="*/ 0 w 449224"/>
                      <a:gd name="connsiteY4" fmla="*/ 0 h 3085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9224" h="308576">
                        <a:moveTo>
                          <a:pt x="0" y="0"/>
                        </a:moveTo>
                        <a:lnTo>
                          <a:pt x="449224" y="0"/>
                        </a:lnTo>
                        <a:lnTo>
                          <a:pt x="449224" y="308576"/>
                        </a:lnTo>
                        <a:lnTo>
                          <a:pt x="0" y="27047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38100" tIns="38100" rIns="38100" bIns="38100" numCol="1" spcCol="38100" rtlCol="0" anchor="ctr">
                    <a:spAutoFit/>
                  </a:bodyPr>
                  <a:lstStyle/>
                  <a:p>
                    <a:pPr marL="0" marR="0" indent="0" algn="ctr" defTabSz="8255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200" b="0" i="0" u="none" strike="noStrike" cap="none" spc="0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FillTx/>
                      <a:latin typeface="Avenir Next LT Pro" panose="020B0504020202020204" pitchFamily="34" charset="0"/>
                      <a:ea typeface="Helvetica Neue Medium"/>
                      <a:cs typeface="Helvetica Neue Medium"/>
                      <a:sym typeface="Helvetica Neue Medium"/>
                    </a:endParaRP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5274D4C2-FF90-F721-898D-5414D8AF135A}"/>
                    </a:ext>
                  </a:extLst>
                </p:cNvPr>
                <p:cNvSpPr/>
                <p:nvPr/>
              </p:nvSpPr>
              <p:spPr>
                <a:xfrm>
                  <a:off x="20856331" y="13278126"/>
                  <a:ext cx="857872" cy="569387"/>
                </a:xfrm>
                <a:custGeom>
                  <a:avLst/>
                  <a:gdLst>
                    <a:gd name="connsiteX0" fmla="*/ 0 w 857872"/>
                    <a:gd name="connsiteY0" fmla="*/ 0 h 230161"/>
                    <a:gd name="connsiteX1" fmla="*/ 857872 w 857872"/>
                    <a:gd name="connsiteY1" fmla="*/ 0 h 230161"/>
                    <a:gd name="connsiteX2" fmla="*/ 857872 w 857872"/>
                    <a:gd name="connsiteY2" fmla="*/ 230161 h 230161"/>
                    <a:gd name="connsiteX3" fmla="*/ 0 w 857872"/>
                    <a:gd name="connsiteY3" fmla="*/ 230161 h 230161"/>
                    <a:gd name="connsiteX4" fmla="*/ 0 w 857872"/>
                    <a:gd name="connsiteY4" fmla="*/ 0 h 230161"/>
                    <a:gd name="connsiteX0" fmla="*/ 0 w 857872"/>
                    <a:gd name="connsiteY0" fmla="*/ 76200 h 306361"/>
                    <a:gd name="connsiteX1" fmla="*/ 851522 w 857872"/>
                    <a:gd name="connsiteY1" fmla="*/ 0 h 306361"/>
                    <a:gd name="connsiteX2" fmla="*/ 857872 w 857872"/>
                    <a:gd name="connsiteY2" fmla="*/ 306361 h 306361"/>
                    <a:gd name="connsiteX3" fmla="*/ 0 w 857872"/>
                    <a:gd name="connsiteY3" fmla="*/ 306361 h 306361"/>
                    <a:gd name="connsiteX4" fmla="*/ 0 w 857872"/>
                    <a:gd name="connsiteY4" fmla="*/ 76200 h 306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7872" h="306361">
                      <a:moveTo>
                        <a:pt x="0" y="76200"/>
                      </a:moveTo>
                      <a:lnTo>
                        <a:pt x="851522" y="0"/>
                      </a:lnTo>
                      <a:lnTo>
                        <a:pt x="857872" y="306361"/>
                      </a:lnTo>
                      <a:lnTo>
                        <a:pt x="0" y="306361"/>
                      </a:lnTo>
                      <a:lnTo>
                        <a:pt x="0" y="76200"/>
                      </a:ln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38100" tIns="38100" rIns="38100" bIns="38100" numCol="1" spcCol="38100" rtlCol="0" anchor="ctr">
                  <a:sp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Avenir Next LT Pro" panose="020B0504020202020204" pitchFamily="34" charset="0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01471E-A768-CCFF-4977-D1CE03571809}"/>
                </a:ext>
              </a:extLst>
            </p:cNvPr>
            <p:cNvSpPr/>
            <p:nvPr/>
          </p:nvSpPr>
          <p:spPr>
            <a:xfrm>
              <a:off x="22741128" y="11794530"/>
              <a:ext cx="1133856" cy="569387"/>
            </a:xfrm>
            <a:custGeom>
              <a:avLst/>
              <a:gdLst>
                <a:gd name="connsiteX0" fmla="*/ 0 w 822960"/>
                <a:gd name="connsiteY0" fmla="*/ 0 h 905256"/>
                <a:gd name="connsiteX1" fmla="*/ 822960 w 822960"/>
                <a:gd name="connsiteY1" fmla="*/ 0 h 905256"/>
                <a:gd name="connsiteX2" fmla="*/ 822960 w 822960"/>
                <a:gd name="connsiteY2" fmla="*/ 905256 h 905256"/>
                <a:gd name="connsiteX3" fmla="*/ 0 w 822960"/>
                <a:gd name="connsiteY3" fmla="*/ 905256 h 905256"/>
                <a:gd name="connsiteX4" fmla="*/ 0 w 822960"/>
                <a:gd name="connsiteY4" fmla="*/ 0 h 905256"/>
                <a:gd name="connsiteX0" fmla="*/ 310896 w 1133856"/>
                <a:gd name="connsiteY0" fmla="*/ 0 h 905256"/>
                <a:gd name="connsiteX1" fmla="*/ 1133856 w 1133856"/>
                <a:gd name="connsiteY1" fmla="*/ 0 h 905256"/>
                <a:gd name="connsiteX2" fmla="*/ 1133856 w 1133856"/>
                <a:gd name="connsiteY2" fmla="*/ 905256 h 905256"/>
                <a:gd name="connsiteX3" fmla="*/ 0 w 1133856"/>
                <a:gd name="connsiteY3" fmla="*/ 557784 h 905256"/>
                <a:gd name="connsiteX4" fmla="*/ 310896 w 1133856"/>
                <a:gd name="connsiteY4" fmla="*/ 0 h 905256"/>
                <a:gd name="connsiteX0" fmla="*/ 356616 w 1133856"/>
                <a:gd name="connsiteY0" fmla="*/ 0 h 987552"/>
                <a:gd name="connsiteX1" fmla="*/ 1133856 w 1133856"/>
                <a:gd name="connsiteY1" fmla="*/ 82296 h 987552"/>
                <a:gd name="connsiteX2" fmla="*/ 1133856 w 1133856"/>
                <a:gd name="connsiteY2" fmla="*/ 987552 h 987552"/>
                <a:gd name="connsiteX3" fmla="*/ 0 w 1133856"/>
                <a:gd name="connsiteY3" fmla="*/ 640080 h 987552"/>
                <a:gd name="connsiteX4" fmla="*/ 356616 w 1133856"/>
                <a:gd name="connsiteY4" fmla="*/ 0 h 987552"/>
                <a:gd name="connsiteX0" fmla="*/ 384048 w 1161288"/>
                <a:gd name="connsiteY0" fmla="*/ 0 h 987552"/>
                <a:gd name="connsiteX1" fmla="*/ 1161288 w 1161288"/>
                <a:gd name="connsiteY1" fmla="*/ 82296 h 987552"/>
                <a:gd name="connsiteX2" fmla="*/ 1161288 w 1161288"/>
                <a:gd name="connsiteY2" fmla="*/ 987552 h 987552"/>
                <a:gd name="connsiteX3" fmla="*/ 0 w 1161288"/>
                <a:gd name="connsiteY3" fmla="*/ 566928 h 987552"/>
                <a:gd name="connsiteX4" fmla="*/ 384048 w 1161288"/>
                <a:gd name="connsiteY4" fmla="*/ 0 h 987552"/>
                <a:gd name="connsiteX0" fmla="*/ 356616 w 1133856"/>
                <a:gd name="connsiteY0" fmla="*/ 0 h 987552"/>
                <a:gd name="connsiteX1" fmla="*/ 1133856 w 1133856"/>
                <a:gd name="connsiteY1" fmla="*/ 82296 h 987552"/>
                <a:gd name="connsiteX2" fmla="*/ 1133856 w 1133856"/>
                <a:gd name="connsiteY2" fmla="*/ 987552 h 987552"/>
                <a:gd name="connsiteX3" fmla="*/ 0 w 1133856"/>
                <a:gd name="connsiteY3" fmla="*/ 585216 h 987552"/>
                <a:gd name="connsiteX4" fmla="*/ 356616 w 1133856"/>
                <a:gd name="connsiteY4" fmla="*/ 0 h 987552"/>
                <a:gd name="connsiteX0" fmla="*/ 356616 w 1133856"/>
                <a:gd name="connsiteY0" fmla="*/ 0 h 987552"/>
                <a:gd name="connsiteX1" fmla="*/ 1133856 w 1133856"/>
                <a:gd name="connsiteY1" fmla="*/ 82296 h 987552"/>
                <a:gd name="connsiteX2" fmla="*/ 1133856 w 1133856"/>
                <a:gd name="connsiteY2" fmla="*/ 987552 h 987552"/>
                <a:gd name="connsiteX3" fmla="*/ 0 w 1133856"/>
                <a:gd name="connsiteY3" fmla="*/ 585216 h 987552"/>
                <a:gd name="connsiteX4" fmla="*/ 356616 w 1133856"/>
                <a:gd name="connsiteY4" fmla="*/ 0 h 987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856" h="987552">
                  <a:moveTo>
                    <a:pt x="356616" y="0"/>
                  </a:moveTo>
                  <a:lnTo>
                    <a:pt x="1133856" y="82296"/>
                  </a:lnTo>
                  <a:lnTo>
                    <a:pt x="1133856" y="987552"/>
                  </a:lnTo>
                  <a:lnTo>
                    <a:pt x="0" y="585216"/>
                  </a:lnTo>
                  <a:cubicBezTo>
                    <a:pt x="164592" y="454152"/>
                    <a:pt x="237744" y="195072"/>
                    <a:pt x="356616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Next LT Pro" panose="020B0504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2" name="Insert title here">
            <a:extLst>
              <a:ext uri="{FF2B5EF4-FFF2-40B4-BE49-F238E27FC236}">
                <a16:creationId xmlns:a16="http://schemas.microsoft.com/office/drawing/2014/main" id="{3A178613-5847-6587-60FB-6BC1CA1B7336}"/>
              </a:ext>
            </a:extLst>
          </p:cNvPr>
          <p:cNvSpPr txBox="1"/>
          <p:nvPr/>
        </p:nvSpPr>
        <p:spPr>
          <a:xfrm>
            <a:off x="16641441" y="837337"/>
            <a:ext cx="3697833" cy="574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lnSpc>
                <a:spcPct val="120000"/>
              </a:lnSpc>
              <a:defRPr sz="2500" cap="all" spc="125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 Bold"/>
              </a:defRPr>
            </a:lvl1pPr>
          </a:lstStyle>
          <a:p>
            <a:r>
              <a:rPr lang="en-US" sz="2800" dirty="0">
                <a:latin typeface="Avenir Next LT Pro" panose="020B0504020202020204" pitchFamily="34" charset="0"/>
              </a:rPr>
              <a:t>CURRENT STATE</a:t>
            </a:r>
            <a:endParaRPr sz="2800" dirty="0">
              <a:latin typeface="Avenir Next LT Pro" panose="020B0504020202020204" pitchFamily="34" charset="0"/>
            </a:endParaRPr>
          </a:p>
        </p:txBody>
      </p:sp>
      <p:sp>
        <p:nvSpPr>
          <p:cNvPr id="4" name="Lorem ipsum dolor sit elit, consect loreretur adipiscing nisi aute. ipsum sit elit, Lorem ipsum dolor sit elit, Lorem ipsum dolor sit elit, consect">
            <a:extLst>
              <a:ext uri="{FF2B5EF4-FFF2-40B4-BE49-F238E27FC236}">
                <a16:creationId xmlns:a16="http://schemas.microsoft.com/office/drawing/2014/main" id="{10646D6D-EA0C-BE3F-A311-51A434710B87}"/>
              </a:ext>
            </a:extLst>
          </p:cNvPr>
          <p:cNvSpPr txBox="1"/>
          <p:nvPr/>
        </p:nvSpPr>
        <p:spPr>
          <a:xfrm>
            <a:off x="16641441" y="1700517"/>
            <a:ext cx="4011482" cy="10563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venir Next LT Pro" panose="020B0504020202020204" pitchFamily="34" charset="0"/>
              </a:rPr>
              <a:t>Charging stations are sponsored and deployed by a limited number of EV vendors on private properties or restricted public 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venir Next LT Pro" panose="020B05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venir Next LT Pro" panose="020B0504020202020204" pitchFamily="34" charset="0"/>
              </a:rPr>
              <a:t>Current EV infrastructure is for Levels I &amp; II stations requiring multi-billion-dollar grid upgrade for fast charging (Level III)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venir Next LT Pro" panose="020B05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venir Next LT Pro" panose="020B0504020202020204" pitchFamily="34" charset="0"/>
              </a:rPr>
              <a:t>Most EV chargers have limited outreach due to proprietary technology and support only Tesla vehicles</a:t>
            </a:r>
            <a:endParaRPr sz="2400" dirty="0">
              <a:latin typeface="Avenir Next LT Pro" panose="020B0504020202020204" pitchFamily="34" charset="0"/>
            </a:endParaRPr>
          </a:p>
        </p:txBody>
      </p:sp>
      <p:sp>
        <p:nvSpPr>
          <p:cNvPr id="13" name="Lorem ipsum dolor sit elit, consect loreretur adipiscing nisi aute. ipsum sit elit, Lorem ipsum dolor sit elit, Lorem ipsum dolor sit elit, consect">
            <a:extLst>
              <a:ext uri="{FF2B5EF4-FFF2-40B4-BE49-F238E27FC236}">
                <a16:creationId xmlns:a16="http://schemas.microsoft.com/office/drawing/2014/main" id="{87ED0FD3-FE2D-E81B-6DEA-F2AC0E6479F6}"/>
              </a:ext>
            </a:extLst>
          </p:cNvPr>
          <p:cNvSpPr txBox="1"/>
          <p:nvPr/>
        </p:nvSpPr>
        <p:spPr>
          <a:xfrm>
            <a:off x="2547884" y="12404741"/>
            <a:ext cx="12332645" cy="591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Public Investment: </a:t>
            </a:r>
            <a:r>
              <a:rPr lang="en-US" sz="2400" dirty="0">
                <a:solidFill>
                  <a:schemeClr val="tx1"/>
                </a:solidFill>
                <a:latin typeface="Avenir Next LT Pro" panose="020B0504020202020204" pitchFamily="34" charset="0"/>
              </a:rPr>
              <a:t>+500,000 Charging Stations (2020 U.S. infrastructure bill)</a:t>
            </a:r>
          </a:p>
        </p:txBody>
      </p:sp>
      <p:sp>
        <p:nvSpPr>
          <p:cNvPr id="15" name="Freeform 180">
            <a:extLst>
              <a:ext uri="{FF2B5EF4-FFF2-40B4-BE49-F238E27FC236}">
                <a16:creationId xmlns:a16="http://schemas.microsoft.com/office/drawing/2014/main" id="{544B80BA-B888-BB09-4D0A-041BB1D11A67}"/>
              </a:ext>
            </a:extLst>
          </p:cNvPr>
          <p:cNvSpPr>
            <a:spLocks noEditPoints="1"/>
          </p:cNvSpPr>
          <p:nvPr/>
        </p:nvSpPr>
        <p:spPr bwMode="auto">
          <a:xfrm>
            <a:off x="2882056" y="5895066"/>
            <a:ext cx="916865" cy="1144045"/>
          </a:xfrm>
          <a:custGeom>
            <a:avLst/>
            <a:gdLst>
              <a:gd name="T0" fmla="*/ 81 w 160"/>
              <a:gd name="T1" fmla="*/ 60 h 160"/>
              <a:gd name="T2" fmla="*/ 30 w 160"/>
              <a:gd name="T3" fmla="*/ 20 h 160"/>
              <a:gd name="T4" fmla="*/ 81 w 160"/>
              <a:gd name="T5" fmla="*/ 20 h 160"/>
              <a:gd name="T6" fmla="*/ 22 w 160"/>
              <a:gd name="T7" fmla="*/ 2 h 160"/>
              <a:gd name="T8" fmla="*/ 16 w 160"/>
              <a:gd name="T9" fmla="*/ 6 h 160"/>
              <a:gd name="T10" fmla="*/ 12 w 160"/>
              <a:gd name="T11" fmla="*/ 12 h 160"/>
              <a:gd name="T12" fmla="*/ 10 w 160"/>
              <a:gd name="T13" fmla="*/ 20 h 160"/>
              <a:gd name="T14" fmla="*/ 100 w 160"/>
              <a:gd name="T15" fmla="*/ 130 h 160"/>
              <a:gd name="T16" fmla="*/ 105 w 160"/>
              <a:gd name="T17" fmla="*/ 95 h 160"/>
              <a:gd name="T18" fmla="*/ 110 w 160"/>
              <a:gd name="T19" fmla="*/ 97 h 160"/>
              <a:gd name="T20" fmla="*/ 113 w 160"/>
              <a:gd name="T21" fmla="*/ 101 h 160"/>
              <a:gd name="T22" fmla="*/ 115 w 160"/>
              <a:gd name="T23" fmla="*/ 105 h 160"/>
              <a:gd name="T24" fmla="*/ 115 w 160"/>
              <a:gd name="T25" fmla="*/ 116 h 160"/>
              <a:gd name="T26" fmla="*/ 117 w 160"/>
              <a:gd name="T27" fmla="*/ 125 h 160"/>
              <a:gd name="T28" fmla="*/ 121 w 160"/>
              <a:gd name="T29" fmla="*/ 132 h 160"/>
              <a:gd name="T30" fmla="*/ 127 w 160"/>
              <a:gd name="T31" fmla="*/ 137 h 160"/>
              <a:gd name="T32" fmla="*/ 135 w 160"/>
              <a:gd name="T33" fmla="*/ 140 h 160"/>
              <a:gd name="T34" fmla="*/ 145 w 160"/>
              <a:gd name="T35" fmla="*/ 139 h 160"/>
              <a:gd name="T36" fmla="*/ 153 w 160"/>
              <a:gd name="T37" fmla="*/ 134 h 160"/>
              <a:gd name="T38" fmla="*/ 158 w 160"/>
              <a:gd name="T39" fmla="*/ 127 h 160"/>
              <a:gd name="T40" fmla="*/ 160 w 160"/>
              <a:gd name="T41" fmla="*/ 118 h 160"/>
              <a:gd name="T42" fmla="*/ 160 w 160"/>
              <a:gd name="T43" fmla="*/ 44 h 160"/>
              <a:gd name="T44" fmla="*/ 157 w 160"/>
              <a:gd name="T45" fmla="*/ 37 h 160"/>
              <a:gd name="T46" fmla="*/ 129 w 160"/>
              <a:gd name="T47" fmla="*/ 8 h 160"/>
              <a:gd name="T48" fmla="*/ 126 w 160"/>
              <a:gd name="T49" fmla="*/ 7 h 160"/>
              <a:gd name="T50" fmla="*/ 122 w 160"/>
              <a:gd name="T51" fmla="*/ 8 h 160"/>
              <a:gd name="T52" fmla="*/ 117 w 160"/>
              <a:gd name="T53" fmla="*/ 14 h 160"/>
              <a:gd name="T54" fmla="*/ 117 w 160"/>
              <a:gd name="T55" fmla="*/ 17 h 160"/>
              <a:gd name="T56" fmla="*/ 130 w 160"/>
              <a:gd name="T57" fmla="*/ 31 h 160"/>
              <a:gd name="T58" fmla="*/ 131 w 160"/>
              <a:gd name="T59" fmla="*/ 53 h 160"/>
              <a:gd name="T60" fmla="*/ 133 w 160"/>
              <a:gd name="T61" fmla="*/ 59 h 160"/>
              <a:gd name="T62" fmla="*/ 137 w 160"/>
              <a:gd name="T63" fmla="*/ 63 h 160"/>
              <a:gd name="T64" fmla="*/ 142 w 160"/>
              <a:gd name="T65" fmla="*/ 66 h 160"/>
              <a:gd name="T66" fmla="*/ 145 w 160"/>
              <a:gd name="T67" fmla="*/ 117 h 160"/>
              <a:gd name="T68" fmla="*/ 143 w 160"/>
              <a:gd name="T69" fmla="*/ 122 h 160"/>
              <a:gd name="T70" fmla="*/ 139 w 160"/>
              <a:gd name="T71" fmla="*/ 125 h 160"/>
              <a:gd name="T72" fmla="*/ 135 w 160"/>
              <a:gd name="T73" fmla="*/ 125 h 160"/>
              <a:gd name="T74" fmla="*/ 133 w 160"/>
              <a:gd name="T75" fmla="*/ 123 h 160"/>
              <a:gd name="T76" fmla="*/ 131 w 160"/>
              <a:gd name="T77" fmla="*/ 121 h 160"/>
              <a:gd name="T78" fmla="*/ 130 w 160"/>
              <a:gd name="T79" fmla="*/ 118 h 160"/>
              <a:gd name="T80" fmla="*/ 130 w 160"/>
              <a:gd name="T81" fmla="*/ 102 h 160"/>
              <a:gd name="T82" fmla="*/ 126 w 160"/>
              <a:gd name="T83" fmla="*/ 92 h 160"/>
              <a:gd name="T84" fmla="*/ 118 w 160"/>
              <a:gd name="T85" fmla="*/ 85 h 160"/>
              <a:gd name="T86" fmla="*/ 108 w 160"/>
              <a:gd name="T87" fmla="*/ 81 h 160"/>
              <a:gd name="T88" fmla="*/ 100 w 160"/>
              <a:gd name="T89" fmla="*/ 80 h 160"/>
              <a:gd name="T90" fmla="*/ 100 w 160"/>
              <a:gd name="T91" fmla="*/ 16 h 160"/>
              <a:gd name="T92" fmla="*/ 97 w 160"/>
              <a:gd name="T93" fmla="*/ 9 h 160"/>
              <a:gd name="T94" fmla="*/ 92 w 160"/>
              <a:gd name="T95" fmla="*/ 3 h 160"/>
              <a:gd name="T96" fmla="*/ 85 w 160"/>
              <a:gd name="T97" fmla="*/ 0 h 160"/>
              <a:gd name="T98" fmla="*/ 26 w 160"/>
              <a:gd name="T99" fmla="*/ 0 h 160"/>
              <a:gd name="T100" fmla="*/ 3 w 160"/>
              <a:gd name="T101" fmla="*/ 140 h 160"/>
              <a:gd name="T102" fmla="*/ 1 w 160"/>
              <a:gd name="T103" fmla="*/ 143 h 160"/>
              <a:gd name="T104" fmla="*/ 0 w 160"/>
              <a:gd name="T105" fmla="*/ 155 h 160"/>
              <a:gd name="T106" fmla="*/ 2 w 160"/>
              <a:gd name="T107" fmla="*/ 159 h 160"/>
              <a:gd name="T108" fmla="*/ 5 w 160"/>
              <a:gd name="T109" fmla="*/ 160 h 160"/>
              <a:gd name="T110" fmla="*/ 107 w 160"/>
              <a:gd name="T111" fmla="*/ 160 h 160"/>
              <a:gd name="T112" fmla="*/ 110 w 160"/>
              <a:gd name="T113" fmla="*/ 157 h 160"/>
              <a:gd name="T114" fmla="*/ 110 w 160"/>
              <a:gd name="T115" fmla="*/ 145 h 160"/>
              <a:gd name="T116" fmla="*/ 109 w 160"/>
              <a:gd name="T117" fmla="*/ 141 h 160"/>
              <a:gd name="T118" fmla="*/ 105 w 160"/>
              <a:gd name="T119" fmla="*/ 140 h 160"/>
              <a:gd name="T120" fmla="*/ 5 w 160"/>
              <a:gd name="T121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160">
                <a:moveTo>
                  <a:pt x="81" y="20"/>
                </a:moveTo>
                <a:lnTo>
                  <a:pt x="81" y="60"/>
                </a:lnTo>
                <a:lnTo>
                  <a:pt x="30" y="60"/>
                </a:lnTo>
                <a:lnTo>
                  <a:pt x="30" y="20"/>
                </a:lnTo>
                <a:lnTo>
                  <a:pt x="81" y="20"/>
                </a:lnTo>
                <a:lnTo>
                  <a:pt x="81" y="20"/>
                </a:lnTo>
                <a:close/>
                <a:moveTo>
                  <a:pt x="26" y="0"/>
                </a:moveTo>
                <a:lnTo>
                  <a:pt x="22" y="2"/>
                </a:lnTo>
                <a:lnTo>
                  <a:pt x="19" y="3"/>
                </a:lnTo>
                <a:lnTo>
                  <a:pt x="16" y="6"/>
                </a:lnTo>
                <a:lnTo>
                  <a:pt x="14" y="9"/>
                </a:lnTo>
                <a:lnTo>
                  <a:pt x="12" y="12"/>
                </a:lnTo>
                <a:lnTo>
                  <a:pt x="11" y="16"/>
                </a:lnTo>
                <a:lnTo>
                  <a:pt x="10" y="20"/>
                </a:lnTo>
                <a:lnTo>
                  <a:pt x="10" y="130"/>
                </a:lnTo>
                <a:lnTo>
                  <a:pt x="100" y="130"/>
                </a:lnTo>
                <a:lnTo>
                  <a:pt x="100" y="95"/>
                </a:lnTo>
                <a:lnTo>
                  <a:pt x="105" y="95"/>
                </a:lnTo>
                <a:lnTo>
                  <a:pt x="108" y="96"/>
                </a:lnTo>
                <a:lnTo>
                  <a:pt x="110" y="97"/>
                </a:lnTo>
                <a:lnTo>
                  <a:pt x="112" y="99"/>
                </a:lnTo>
                <a:lnTo>
                  <a:pt x="113" y="101"/>
                </a:lnTo>
                <a:lnTo>
                  <a:pt x="114" y="103"/>
                </a:lnTo>
                <a:lnTo>
                  <a:pt x="115" y="105"/>
                </a:lnTo>
                <a:lnTo>
                  <a:pt x="115" y="108"/>
                </a:lnTo>
                <a:lnTo>
                  <a:pt x="115" y="116"/>
                </a:lnTo>
                <a:lnTo>
                  <a:pt x="116" y="121"/>
                </a:lnTo>
                <a:lnTo>
                  <a:pt x="117" y="125"/>
                </a:lnTo>
                <a:lnTo>
                  <a:pt x="119" y="129"/>
                </a:lnTo>
                <a:lnTo>
                  <a:pt x="121" y="132"/>
                </a:lnTo>
                <a:lnTo>
                  <a:pt x="124" y="135"/>
                </a:lnTo>
                <a:lnTo>
                  <a:pt x="127" y="137"/>
                </a:lnTo>
                <a:lnTo>
                  <a:pt x="131" y="139"/>
                </a:lnTo>
                <a:lnTo>
                  <a:pt x="135" y="140"/>
                </a:lnTo>
                <a:lnTo>
                  <a:pt x="140" y="140"/>
                </a:lnTo>
                <a:lnTo>
                  <a:pt x="145" y="139"/>
                </a:lnTo>
                <a:lnTo>
                  <a:pt x="149" y="137"/>
                </a:lnTo>
                <a:lnTo>
                  <a:pt x="153" y="134"/>
                </a:lnTo>
                <a:lnTo>
                  <a:pt x="156" y="131"/>
                </a:lnTo>
                <a:lnTo>
                  <a:pt x="158" y="127"/>
                </a:lnTo>
                <a:lnTo>
                  <a:pt x="160" y="122"/>
                </a:lnTo>
                <a:lnTo>
                  <a:pt x="160" y="118"/>
                </a:lnTo>
                <a:lnTo>
                  <a:pt x="160" y="48"/>
                </a:lnTo>
                <a:lnTo>
                  <a:pt x="160" y="44"/>
                </a:lnTo>
                <a:lnTo>
                  <a:pt x="159" y="40"/>
                </a:lnTo>
                <a:lnTo>
                  <a:pt x="157" y="37"/>
                </a:lnTo>
                <a:lnTo>
                  <a:pt x="154" y="34"/>
                </a:lnTo>
                <a:lnTo>
                  <a:pt x="129" y="8"/>
                </a:lnTo>
                <a:lnTo>
                  <a:pt x="127" y="7"/>
                </a:lnTo>
                <a:lnTo>
                  <a:pt x="126" y="7"/>
                </a:lnTo>
                <a:lnTo>
                  <a:pt x="124" y="7"/>
                </a:lnTo>
                <a:lnTo>
                  <a:pt x="122" y="8"/>
                </a:lnTo>
                <a:lnTo>
                  <a:pt x="119" y="12"/>
                </a:lnTo>
                <a:lnTo>
                  <a:pt x="117" y="14"/>
                </a:lnTo>
                <a:lnTo>
                  <a:pt x="117" y="15"/>
                </a:lnTo>
                <a:lnTo>
                  <a:pt x="117" y="17"/>
                </a:lnTo>
                <a:lnTo>
                  <a:pt x="119" y="19"/>
                </a:lnTo>
                <a:lnTo>
                  <a:pt x="130" y="31"/>
                </a:lnTo>
                <a:lnTo>
                  <a:pt x="130" y="50"/>
                </a:lnTo>
                <a:lnTo>
                  <a:pt x="131" y="53"/>
                </a:lnTo>
                <a:lnTo>
                  <a:pt x="131" y="56"/>
                </a:lnTo>
                <a:lnTo>
                  <a:pt x="133" y="59"/>
                </a:lnTo>
                <a:lnTo>
                  <a:pt x="135" y="61"/>
                </a:lnTo>
                <a:lnTo>
                  <a:pt x="137" y="63"/>
                </a:lnTo>
                <a:lnTo>
                  <a:pt x="139" y="65"/>
                </a:lnTo>
                <a:lnTo>
                  <a:pt x="142" y="66"/>
                </a:lnTo>
                <a:lnTo>
                  <a:pt x="145" y="67"/>
                </a:lnTo>
                <a:lnTo>
                  <a:pt x="145" y="117"/>
                </a:lnTo>
                <a:lnTo>
                  <a:pt x="145" y="120"/>
                </a:lnTo>
                <a:lnTo>
                  <a:pt x="143" y="122"/>
                </a:lnTo>
                <a:lnTo>
                  <a:pt x="141" y="124"/>
                </a:lnTo>
                <a:lnTo>
                  <a:pt x="139" y="125"/>
                </a:lnTo>
                <a:lnTo>
                  <a:pt x="137" y="125"/>
                </a:lnTo>
                <a:lnTo>
                  <a:pt x="135" y="125"/>
                </a:lnTo>
                <a:lnTo>
                  <a:pt x="134" y="124"/>
                </a:lnTo>
                <a:lnTo>
                  <a:pt x="133" y="123"/>
                </a:lnTo>
                <a:lnTo>
                  <a:pt x="132" y="122"/>
                </a:lnTo>
                <a:lnTo>
                  <a:pt x="131" y="121"/>
                </a:lnTo>
                <a:lnTo>
                  <a:pt x="130" y="119"/>
                </a:lnTo>
                <a:lnTo>
                  <a:pt x="130" y="118"/>
                </a:lnTo>
                <a:lnTo>
                  <a:pt x="130" y="108"/>
                </a:lnTo>
                <a:lnTo>
                  <a:pt x="130" y="102"/>
                </a:lnTo>
                <a:lnTo>
                  <a:pt x="128" y="97"/>
                </a:lnTo>
                <a:lnTo>
                  <a:pt x="126" y="92"/>
                </a:lnTo>
                <a:lnTo>
                  <a:pt x="122" y="88"/>
                </a:lnTo>
                <a:lnTo>
                  <a:pt x="118" y="85"/>
                </a:lnTo>
                <a:lnTo>
                  <a:pt x="114" y="82"/>
                </a:lnTo>
                <a:lnTo>
                  <a:pt x="108" y="81"/>
                </a:lnTo>
                <a:lnTo>
                  <a:pt x="103" y="80"/>
                </a:lnTo>
                <a:lnTo>
                  <a:pt x="100" y="80"/>
                </a:lnTo>
                <a:lnTo>
                  <a:pt x="100" y="20"/>
                </a:lnTo>
                <a:lnTo>
                  <a:pt x="100" y="16"/>
                </a:lnTo>
                <a:lnTo>
                  <a:pt x="99" y="12"/>
                </a:lnTo>
                <a:lnTo>
                  <a:pt x="97" y="9"/>
                </a:lnTo>
                <a:lnTo>
                  <a:pt x="95" y="6"/>
                </a:lnTo>
                <a:lnTo>
                  <a:pt x="92" y="3"/>
                </a:lnTo>
                <a:lnTo>
                  <a:pt x="88" y="2"/>
                </a:lnTo>
                <a:lnTo>
                  <a:pt x="85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5" y="140"/>
                </a:moveTo>
                <a:lnTo>
                  <a:pt x="3" y="140"/>
                </a:lnTo>
                <a:lnTo>
                  <a:pt x="2" y="141"/>
                </a:lnTo>
                <a:lnTo>
                  <a:pt x="1" y="143"/>
                </a:lnTo>
                <a:lnTo>
                  <a:pt x="0" y="145"/>
                </a:lnTo>
                <a:lnTo>
                  <a:pt x="0" y="155"/>
                </a:lnTo>
                <a:lnTo>
                  <a:pt x="1" y="157"/>
                </a:lnTo>
                <a:lnTo>
                  <a:pt x="2" y="159"/>
                </a:lnTo>
                <a:lnTo>
                  <a:pt x="3" y="160"/>
                </a:lnTo>
                <a:lnTo>
                  <a:pt x="5" y="160"/>
                </a:lnTo>
                <a:lnTo>
                  <a:pt x="105" y="160"/>
                </a:lnTo>
                <a:lnTo>
                  <a:pt x="107" y="160"/>
                </a:lnTo>
                <a:lnTo>
                  <a:pt x="109" y="159"/>
                </a:lnTo>
                <a:lnTo>
                  <a:pt x="110" y="157"/>
                </a:lnTo>
                <a:lnTo>
                  <a:pt x="110" y="155"/>
                </a:lnTo>
                <a:lnTo>
                  <a:pt x="110" y="145"/>
                </a:lnTo>
                <a:lnTo>
                  <a:pt x="110" y="143"/>
                </a:lnTo>
                <a:lnTo>
                  <a:pt x="109" y="141"/>
                </a:lnTo>
                <a:lnTo>
                  <a:pt x="107" y="140"/>
                </a:lnTo>
                <a:lnTo>
                  <a:pt x="105" y="140"/>
                </a:lnTo>
                <a:lnTo>
                  <a:pt x="5" y="140"/>
                </a:lnTo>
                <a:lnTo>
                  <a:pt x="5" y="1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5374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6E8FC4-F037-540E-FD2E-8FF805EE2FCE}"/>
              </a:ext>
            </a:extLst>
          </p:cNvPr>
          <p:cNvSpPr txBox="1"/>
          <p:nvPr/>
        </p:nvSpPr>
        <p:spPr>
          <a:xfrm>
            <a:off x="5469776" y="3763601"/>
            <a:ext cx="12036828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sng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PAGE  3</a:t>
            </a:r>
          </a:p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spc="53" normalizeH="0" baseline="0" dirty="0">
                <a:ln>
                  <a:noFill/>
                </a:ln>
                <a:solidFill>
                  <a:srgbClr val="454546"/>
                </a:solidFill>
                <a:effectLst/>
                <a:uFillTx/>
                <a:latin typeface="Avenir Next LT Pro" panose="020B0504020202020204" pitchFamily="34" charset="0"/>
                <a:sym typeface="Raleway"/>
              </a:rPr>
              <a:t>The Solution</a:t>
            </a:r>
          </a:p>
        </p:txBody>
      </p:sp>
    </p:spTree>
    <p:extLst>
      <p:ext uri="{BB962C8B-B14F-4D97-AF65-F5344CB8AC3E}">
        <p14:creationId xmlns:p14="http://schemas.microsoft.com/office/powerpoint/2010/main" val="81647607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ustom 1">
      <a:dk1>
        <a:srgbClr val="454546"/>
      </a:dk1>
      <a:lt1>
        <a:srgbClr val="FFFFFF"/>
      </a:lt1>
      <a:dk2>
        <a:srgbClr val="5E5E5E"/>
      </a:dk2>
      <a:lt2>
        <a:srgbClr val="D5D5D5"/>
      </a:lt2>
      <a:accent1>
        <a:srgbClr val="002060"/>
      </a:accent1>
      <a:accent2>
        <a:srgbClr val="0070C0"/>
      </a:accent2>
      <a:accent3>
        <a:srgbClr val="00B0F0"/>
      </a:accent3>
      <a:accent4>
        <a:srgbClr val="FFC000"/>
      </a:accent4>
      <a:accent5>
        <a:srgbClr val="FF9900"/>
      </a:accent5>
      <a:accent6>
        <a:srgbClr val="E28700"/>
      </a:accent6>
      <a:hlink>
        <a:srgbClr val="0000FF"/>
      </a:hlink>
      <a:folHlink>
        <a:srgbClr val="FF9900"/>
      </a:folHlink>
    </a:clrScheme>
    <a:fontScheme name="White">
      <a:majorFont>
        <a:latin typeface="Montserrat Bold"/>
        <a:ea typeface="Montserrat Bold"/>
        <a:cs typeface="Montserrat Bold"/>
      </a:majorFont>
      <a:minorFont>
        <a:latin typeface="Montserrat Bold"/>
        <a:ea typeface="Montserrat Bold"/>
        <a:cs typeface="Montserrat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5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53" normalizeH="0" baseline="0">
            <a:ln>
              <a:noFill/>
            </a:ln>
            <a:solidFill>
              <a:srgbClr val="454546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Montserrat Bold"/>
        <a:ea typeface="Montserrat Bold"/>
        <a:cs typeface="Montserrat Bold"/>
      </a:majorFont>
      <a:minorFont>
        <a:latin typeface="Montserrat Bold"/>
        <a:ea typeface="Montserrat Bold"/>
        <a:cs typeface="Montserrat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5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53" normalizeH="0" baseline="0">
            <a:ln>
              <a:noFill/>
            </a:ln>
            <a:solidFill>
              <a:srgbClr val="454546"/>
            </a:solidFill>
            <a:effectLst/>
            <a:uFillTx/>
            <a:latin typeface="Raleway"/>
            <a:ea typeface="Raleway"/>
            <a:cs typeface="Raleway"/>
            <a:sym typeface="Ralewa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6602</TotalTime>
  <Words>1060</Words>
  <Application>Microsoft Office PowerPoint</Application>
  <PresentationFormat>Custom</PresentationFormat>
  <Paragraphs>164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Avenir Next LT Pro</vt:lpstr>
      <vt:lpstr>Avenir Next LT Pro Demi</vt:lpstr>
      <vt:lpstr>Helvetica Neue</vt:lpstr>
      <vt:lpstr>Helvetica Neue Medium</vt:lpstr>
      <vt:lpstr>Montserrat Bold</vt:lpstr>
      <vt:lpstr>Raleway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Cristiane Rosul</cp:lastModifiedBy>
  <cp:revision>209</cp:revision>
  <cp:lastPrinted>2022-12-01T20:23:42Z</cp:lastPrinted>
  <dcterms:modified xsi:type="dcterms:W3CDTF">2023-01-18T18:52:56Z</dcterms:modified>
</cp:coreProperties>
</file>